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
  </p:notesMasterIdLst>
  <p:handoutMasterIdLst>
    <p:handoutMasterId r:id="rId6"/>
  </p:handoutMasterIdLst>
  <p:sldIdLst>
    <p:sldId id="258" r:id="rId2"/>
    <p:sldId id="257" r:id="rId3"/>
    <p:sldId id="256" r:id="rId4"/>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6CA184"/>
    <a:srgbClr val="538653"/>
    <a:srgbClr val="33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47" d="100"/>
          <a:sy n="47" d="100"/>
        </p:scale>
        <p:origin x="24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000" b="1" i="0" u="none" strike="noStrike" kern="1200" baseline="0">
                <a:solidFill>
                  <a:srgbClr val="498D5C"/>
                </a:solidFill>
                <a:latin typeface="+mn-lt"/>
                <a:ea typeface="+mn-ea"/>
                <a:cs typeface="+mn-cs"/>
              </a:defRPr>
            </a:pPr>
            <a:r>
              <a:rPr lang="en-US" sz="2000" dirty="0"/>
              <a:t>Who would you contact if you had concerns about a young person? </a:t>
            </a:r>
            <a:endParaRPr lang="en-US" sz="2400" dirty="0"/>
          </a:p>
        </c:rich>
      </c:tx>
      <c:layout>
        <c:manualLayout>
          <c:xMode val="edge"/>
          <c:yMode val="edge"/>
          <c:x val="0.14981657862772563"/>
          <c:y val="2.8115718319244573E-2"/>
        </c:manualLayout>
      </c:layout>
      <c:overlay val="0"/>
      <c:spPr>
        <a:noFill/>
        <a:ln>
          <a:noFill/>
        </a:ln>
        <a:effectLst/>
      </c:spPr>
      <c:txPr>
        <a:bodyPr rot="0" spcFirstLastPara="1" vertOverflow="ellipsis" vert="horz" wrap="square" anchor="ctr" anchorCtr="1"/>
        <a:lstStyle/>
        <a:p>
          <a:pPr algn="ctr">
            <a:defRPr sz="2000" b="1" i="0" u="none" strike="noStrike" kern="1200" baseline="0">
              <a:solidFill>
                <a:srgbClr val="498D5C"/>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Who would you contact if you had concerns about risks to a young person? </c:v>
                </c:pt>
              </c:strCache>
            </c:strRef>
          </c:tx>
          <c:spPr>
            <a:solidFill>
              <a:srgbClr val="92D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ln w="6350">
                      <a:solidFill>
                        <a:schemeClr val="accent6">
                          <a:lumMod val="50000"/>
                        </a:schemeClr>
                      </a:solidFill>
                    </a:ln>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Sheet1!$A$2:$A$7</c:f>
              <c:strCache>
                <c:ptCount val="6"/>
                <c:pt idx="0">
                  <c:v>Dorset Police</c:v>
                </c:pt>
                <c:pt idx="1">
                  <c:v>BCP Community Safety Team</c:v>
                </c:pt>
                <c:pt idx="2">
                  <c:v>BCP Children's Services</c:v>
                </c:pt>
                <c:pt idx="3">
                  <c:v>School</c:v>
                </c:pt>
                <c:pt idx="4">
                  <c:v>No one</c:v>
                </c:pt>
                <c:pt idx="5">
                  <c:v>Other</c:v>
                </c:pt>
              </c:strCache>
            </c:strRef>
          </c:cat>
          <c:val>
            <c:numRef>
              <c:f>Sheet1!$B$2:$B$7</c:f>
              <c:numCache>
                <c:formatCode>General</c:formatCode>
                <c:ptCount val="6"/>
                <c:pt idx="0">
                  <c:v>174</c:v>
                </c:pt>
                <c:pt idx="1">
                  <c:v>8</c:v>
                </c:pt>
                <c:pt idx="2">
                  <c:v>12</c:v>
                </c:pt>
                <c:pt idx="3">
                  <c:v>59</c:v>
                </c:pt>
                <c:pt idx="4">
                  <c:v>2</c:v>
                </c:pt>
                <c:pt idx="5">
                  <c:v>11</c:v>
                </c:pt>
              </c:numCache>
            </c:numRef>
          </c:val>
          <c:extLst>
            <c:ext xmlns:c16="http://schemas.microsoft.com/office/drawing/2014/chart" uri="{C3380CC4-5D6E-409C-BE32-E72D297353CC}">
              <c16:uniqueId val="{00000000-6913-4FD7-B8A9-728C6252948A}"/>
            </c:ext>
          </c:extLst>
        </c:ser>
        <c:dLbls>
          <c:dLblPos val="outEnd"/>
          <c:showLegendKey val="0"/>
          <c:showVal val="1"/>
          <c:showCatName val="0"/>
          <c:showSerName val="0"/>
          <c:showPercent val="0"/>
          <c:showBubbleSize val="0"/>
        </c:dLbls>
        <c:gapWidth val="100"/>
        <c:overlap val="-24"/>
        <c:axId val="663069000"/>
        <c:axId val="663069328"/>
      </c:barChart>
      <c:valAx>
        <c:axId val="663069328"/>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663069000"/>
        <c:crosses val="autoZero"/>
        <c:crossBetween val="between"/>
      </c:valAx>
      <c:catAx>
        <c:axId val="663069000"/>
        <c:scaling>
          <c:orientation val="minMax"/>
        </c:scaling>
        <c:delete val="0"/>
        <c:axPos val="b"/>
        <c:numFmt formatCode="General" sourceLinked="1"/>
        <c:majorTickMark val="none"/>
        <c:minorTickMark val="none"/>
        <c:tickLblPos val="nextTo"/>
        <c:spPr>
          <a:noFill/>
          <a:ln w="6350" cap="flat" cmpd="sng" algn="ctr">
            <a:solidFill>
              <a:srgbClr val="498D5C"/>
            </a:solidFill>
            <a:round/>
          </a:ln>
          <a:effectLst/>
        </c:spPr>
        <c:txPr>
          <a:bodyPr rot="-60000000" spcFirstLastPara="1" vertOverflow="ellipsis" vert="horz" wrap="square" anchor="ctr" anchorCtr="1"/>
          <a:lstStyle/>
          <a:p>
            <a:pPr>
              <a:defRPr sz="1200" b="0" i="0" u="none" strike="noStrike" kern="1200" baseline="0">
                <a:ln w="6350">
                  <a:noFill/>
                </a:ln>
                <a:solidFill>
                  <a:srgbClr val="008000"/>
                </a:solidFill>
                <a:latin typeface="Arial" panose="020B0604020202020204" pitchFamily="34" charset="0"/>
                <a:ea typeface="+mn-ea"/>
                <a:cs typeface="Arial" panose="020B0604020202020204" pitchFamily="34" charset="0"/>
              </a:defRPr>
            </a:pPr>
            <a:endParaRPr lang="en-US"/>
          </a:p>
        </c:txPr>
        <c:crossAx val="663069328"/>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800" b="1" i="0" u="none" strike="noStrike" kern="1200" spc="0" baseline="0">
                <a:ln>
                  <a:noFill/>
                </a:ln>
                <a:solidFill>
                  <a:srgbClr val="002060"/>
                </a:solidFill>
                <a:latin typeface="+mn-lt"/>
                <a:ea typeface="+mn-ea"/>
                <a:cs typeface="+mn-cs"/>
              </a:defRPr>
            </a:pPr>
            <a:r>
              <a:rPr lang="en-US" sz="1800" b="1" dirty="0">
                <a:ln w="6350">
                  <a:noFill/>
                </a:ln>
                <a:solidFill>
                  <a:srgbClr val="002060"/>
                </a:solidFill>
              </a:rPr>
              <a:t>Are you aware of the operation of county lines and the risks to young people?</a:t>
            </a:r>
          </a:p>
        </c:rich>
      </c:tx>
      <c:layout>
        <c:manualLayout>
          <c:xMode val="edge"/>
          <c:yMode val="edge"/>
          <c:x val="0.11148674728160672"/>
          <c:y val="3.4465044168175307E-2"/>
        </c:manualLayout>
      </c:layout>
      <c:overlay val="0"/>
      <c:spPr>
        <a:noFill/>
        <a:ln>
          <a:noFill/>
        </a:ln>
        <a:effectLst/>
      </c:spPr>
      <c:txPr>
        <a:bodyPr rot="0" spcFirstLastPara="1" vertOverflow="ellipsis" vert="horz" wrap="square" anchor="ctr" anchorCtr="1"/>
        <a:lstStyle/>
        <a:p>
          <a:pPr algn="ctr">
            <a:defRPr sz="1800" b="1" i="0" u="none" strike="noStrike" kern="1200" spc="0" baseline="0">
              <a:ln>
                <a:noFill/>
              </a:ln>
              <a:solidFill>
                <a:srgbClr val="002060"/>
              </a:solidFill>
              <a:latin typeface="+mn-lt"/>
              <a:ea typeface="+mn-ea"/>
              <a:cs typeface="+mn-cs"/>
            </a:defRPr>
          </a:pPr>
          <a:endParaRPr lang="en-US"/>
        </a:p>
      </c:txPr>
    </c:title>
    <c:autoTitleDeleted val="0"/>
    <c:plotArea>
      <c:layout>
        <c:manualLayout>
          <c:layoutTarget val="inner"/>
          <c:xMode val="edge"/>
          <c:yMode val="edge"/>
          <c:x val="0.32051328666375473"/>
          <c:y val="0.40439236369038778"/>
          <c:w val="0.37696443117024164"/>
          <c:h val="0.59300772544941316"/>
        </c:manualLayout>
      </c:layout>
      <c:pieChart>
        <c:varyColors val="1"/>
        <c:ser>
          <c:idx val="0"/>
          <c:order val="0"/>
          <c:tx>
            <c:strRef>
              <c:f>Sheet1!$B$1</c:f>
              <c:strCache>
                <c:ptCount val="1"/>
                <c:pt idx="0">
                  <c:v>Are you aware of the operation of county lines and the risks to young people?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8B3-4DBF-BFB0-12A6C7748AD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8B3-4DBF-BFB0-12A6C7748AD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8B3-4DBF-BFB0-12A6C7748AD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8B3-4DBF-BFB0-12A6C7748ADA}"/>
              </c:ext>
            </c:extLst>
          </c:dPt>
          <c:dLbls>
            <c:dLbl>
              <c:idx val="0"/>
              <c:layout>
                <c:manualLayout>
                  <c:x val="3.8980509745127435E-2"/>
                  <c:y val="-0.11320754716981141"/>
                </c:manualLayout>
              </c:layout>
              <c:spPr>
                <a:solidFill>
                  <a:sysClr val="window" lastClr="FFFFFF"/>
                </a:solidFill>
                <a:ln w="6350">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400" b="1" i="0" u="none" strike="noStrike" kern="1200" baseline="0">
                      <a:ln>
                        <a:noFill/>
                      </a:ln>
                      <a:solidFill>
                        <a:srgbClr val="002060"/>
                      </a:solidFill>
                      <a:latin typeface="Arial" panose="020B0604020202020204" pitchFamily="34" charset="0"/>
                      <a:ea typeface="+mn-ea"/>
                      <a:cs typeface="Arial" panose="020B0604020202020204" pitchFamily="34" charset="0"/>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1-08B3-4DBF-BFB0-12A6C7748ADA}"/>
                </c:ext>
              </c:extLst>
            </c:dLbl>
            <c:dLbl>
              <c:idx val="1"/>
              <c:layout>
                <c:manualLayout>
                  <c:x val="-2.3988005997001498E-2"/>
                  <c:y val="2.35849056603773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8B3-4DBF-BFB0-12A6C7748ADA}"/>
                </c:ext>
              </c:extLst>
            </c:dLbl>
            <c:dLbl>
              <c:idx val="2"/>
              <c:layout>
                <c:manualLayout>
                  <c:x val="-1.7991004497751123E-2"/>
                  <c:y val="4.7169811320754715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08B3-4DBF-BFB0-12A6C7748ADA}"/>
                </c:ext>
              </c:extLst>
            </c:dLbl>
            <c:dLbl>
              <c:idx val="3"/>
              <c:layout>
                <c:manualLayout>
                  <c:x val="9.2953523238380811E-2"/>
                  <c:y val="-1.886792452830188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08B3-4DBF-BFB0-12A6C7748ADA}"/>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400" b="1" i="0" u="none" strike="noStrike" kern="1200" baseline="0">
                    <a:ln>
                      <a:noFill/>
                    </a:ln>
                    <a:solidFill>
                      <a:srgbClr val="002060"/>
                    </a:solidFill>
                    <a:latin typeface="Arial" panose="020B0604020202020204" pitchFamily="34" charset="0"/>
                    <a:ea typeface="+mn-ea"/>
                    <a:cs typeface="Arial" panose="020B0604020202020204" pitchFamily="34" charset="0"/>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4"/>
                <c:pt idx="0">
                  <c:v>Aware of county line related issues    </c:v>
                </c:pt>
                <c:pt idx="1">
                  <c:v>Not aware</c:v>
                </c:pt>
                <c:pt idx="2">
                  <c:v>Unsure</c:v>
                </c:pt>
                <c:pt idx="3">
                  <c:v>Need more info</c:v>
                </c:pt>
              </c:strCache>
            </c:strRef>
          </c:cat>
          <c:val>
            <c:numRef>
              <c:f>Sheet1!$B$2:$B$5</c:f>
              <c:numCache>
                <c:formatCode>General</c:formatCode>
                <c:ptCount val="4"/>
                <c:pt idx="0">
                  <c:v>174</c:v>
                </c:pt>
                <c:pt idx="1">
                  <c:v>51</c:v>
                </c:pt>
                <c:pt idx="2">
                  <c:v>21</c:v>
                </c:pt>
                <c:pt idx="3">
                  <c:v>21</c:v>
                </c:pt>
              </c:numCache>
            </c:numRef>
          </c:val>
          <c:extLst>
            <c:ext xmlns:c16="http://schemas.microsoft.com/office/drawing/2014/chart" uri="{C3380CC4-5D6E-409C-BE32-E72D297353CC}">
              <c16:uniqueId val="{00000008-08B3-4DBF-BFB0-12A6C7748ADA}"/>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ln w="6350">
            <a:solidFill>
              <a:srgbClr val="002060"/>
            </a:solidFill>
          </a:ln>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doughnutChart>
        <c:varyColors val="1"/>
        <c:ser>
          <c:idx val="0"/>
          <c:order val="0"/>
          <c:tx>
            <c:strRef>
              <c:f>Sheet1!$B$1</c:f>
              <c:strCache>
                <c:ptCount val="1"/>
                <c:pt idx="0">
                  <c:v>How CONCERNED ARE YOU ABOUT DRUG DEALING WHERE YOU LIVE?</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5D86-4E9B-BF0D-B5A4E60ED5C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5D86-4E9B-BF0D-B5A4E60ED5CE}"/>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5D86-4E9B-BF0D-B5A4E60ED5CE}"/>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5D86-4E9B-BF0D-B5A4E60ED5CE}"/>
              </c:ext>
            </c:extLst>
          </c:dPt>
          <c:dLbls>
            <c:dLbl>
              <c:idx val="0"/>
              <c:layout>
                <c:manualLayout>
                  <c:x val="0.14351851851851843"/>
                  <c:y val="-1.984126984126984E-2"/>
                </c:manualLayout>
              </c:layout>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extLst>
                    <a:ext uri="{C807C97D-BFC1-408E-A445-0C87EB9F89A2}">
                      <ask:lineSketchStyleProps xmlns:ask="http://schemas.microsoft.com/office/drawing/2018/sketchyshapes" xmlns:c16r2="http://schemas.microsoft.com/office/drawing/2015/06/chart" xmlns:r="http://schemas.openxmlformats.org/officeDocument/2006/relationships" xmlns="" sd="0">
                        <a:custGeom>
                          <a:avLst/>
                          <a:gdLst/>
                          <a:ahLst/>
                          <a:cxnLst/>
                          <a:rect l="0" t="0" r="0" b="0"/>
                          <a:pathLst/>
                        </a:custGeom>
                        <ask:type/>
                      </ask:lineSketchStyleProps>
                    </a:ext>
                  </a:extLst>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88067"/>
                        <a:gd name="adj2" fmla="val -10368"/>
                      </a:avLst>
                    </a:prstGeom>
                    <a:noFill/>
                    <a:ln>
                      <a:noFill/>
                    </a:ln>
                  </c15:spPr>
                </c:ext>
                <c:ext xmlns:c16="http://schemas.microsoft.com/office/drawing/2014/chart" uri="{C3380CC4-5D6E-409C-BE32-E72D297353CC}">
                  <c16:uniqueId val="{00000001-5D86-4E9B-BF0D-B5A4E60ED5CE}"/>
                </c:ext>
              </c:extLst>
            </c:dLbl>
            <c:dLbl>
              <c:idx val="1"/>
              <c:layout>
                <c:manualLayout>
                  <c:x val="-0.10879629629629634"/>
                  <c:y val="0.13492063492063491"/>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D86-4E9B-BF0D-B5A4E60ED5CE}"/>
                </c:ext>
              </c:extLst>
            </c:dLbl>
            <c:dLbl>
              <c:idx val="2"/>
              <c:layout>
                <c:manualLayout>
                  <c:x val="-0.1540465341950531"/>
                  <c:y val="2.9599814382663951E-2"/>
                </c:manualLayout>
              </c:layout>
              <c:spPr>
                <a:solidFill>
                  <a:sysClr val="window" lastClr="FFFFFF"/>
                </a:solidFill>
                <a:ln w="9525" cap="flat" cmpd="sng" algn="ctr">
                  <a:solidFill>
                    <a:sysClr val="windowText" lastClr="000000">
                      <a:lumMod val="25000"/>
                      <a:lumOff val="75000"/>
                    </a:sysClr>
                  </a:solidFill>
                  <a:prstDash val="solid"/>
                  <a:round/>
                  <a:headEnd type="none" w="med" len="med"/>
                  <a:tailEnd type="none" w="med" len="med"/>
                  <a:extLst>
                    <a:ext uri="{C807C97D-BFC1-408E-A445-0C87EB9F89A2}">
                      <ask:lineSketchStyleProps xmlns:ask="http://schemas.microsoft.com/office/drawing/2018/sketchyshapes" xmlns:c16r2="http://schemas.microsoft.com/office/drawing/2015/06/chart" xmlns:r="http://schemas.openxmlformats.org/officeDocument/2006/relationships" xmlns="" sd="0">
                        <a:custGeom>
                          <a:avLst/>
                          <a:gdLst/>
                          <a:ahLst/>
                          <a:cxnLst/>
                          <a:rect l="0" t="0" r="0" b="0"/>
                          <a:pathLst/>
                        </a:custGeom>
                        <ask:type/>
                      </ask:lineSketchStyleProps>
                    </a:ext>
                  </a:extLst>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100481"/>
                        <a:gd name="adj2" fmla="val -11917"/>
                      </a:avLst>
                    </a:prstGeom>
                    <a:noFill/>
                    <a:ln>
                      <a:noFill/>
                    </a:ln>
                  </c15:spPr>
                </c:ext>
                <c:ext xmlns:c16="http://schemas.microsoft.com/office/drawing/2014/chart" uri="{C3380CC4-5D6E-409C-BE32-E72D297353CC}">
                  <c16:uniqueId val="{00000005-5D86-4E9B-BF0D-B5A4E60ED5CE}"/>
                </c:ext>
              </c:extLst>
            </c:dLbl>
            <c:dLbl>
              <c:idx val="3"/>
              <c:layout>
                <c:manualLayout>
                  <c:x val="-0.25295070617872084"/>
                  <c:y val="-0.12484805930011064"/>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no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3598527080744"/>
                      <c:h val="0.13522448248814922"/>
                    </c:manualLayout>
                  </c15:layout>
                </c:ext>
                <c:ext xmlns:c16="http://schemas.microsoft.com/office/drawing/2014/chart" uri="{C3380CC4-5D6E-409C-BE32-E72D297353CC}">
                  <c16:uniqueId val="{00000007-5D86-4E9B-BF0D-B5A4E60ED5CE}"/>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en-US"/>
              </a:p>
            </c:txPr>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Sheet1!$A$2:$A$5</c:f>
              <c:strCache>
                <c:ptCount val="4"/>
                <c:pt idx="0">
                  <c:v>Never noticed any</c:v>
                </c:pt>
                <c:pt idx="1">
                  <c:v>Rarely notice any</c:v>
                </c:pt>
                <c:pt idx="2">
                  <c:v>There's some </c:v>
                </c:pt>
                <c:pt idx="3">
                  <c:v>There's open drug deals</c:v>
                </c:pt>
              </c:strCache>
            </c:strRef>
          </c:cat>
          <c:val>
            <c:numRef>
              <c:f>Sheet1!$B$2:$B$5</c:f>
              <c:numCache>
                <c:formatCode>General</c:formatCode>
                <c:ptCount val="4"/>
                <c:pt idx="0">
                  <c:v>97</c:v>
                </c:pt>
                <c:pt idx="1">
                  <c:v>34</c:v>
                </c:pt>
                <c:pt idx="2">
                  <c:v>45</c:v>
                </c:pt>
                <c:pt idx="3">
                  <c:v>18</c:v>
                </c:pt>
              </c:numCache>
            </c:numRef>
          </c:val>
          <c:extLst>
            <c:ext xmlns:c16="http://schemas.microsoft.com/office/drawing/2014/chart" uri="{C3380CC4-5D6E-409C-BE32-E72D297353CC}">
              <c16:uniqueId val="{00000008-5D86-4E9B-BF0D-B5A4E60ED5CE}"/>
            </c:ext>
          </c:extLst>
        </c:ser>
        <c:dLbls>
          <c:showLegendKey val="0"/>
          <c:showVal val="1"/>
          <c:showCatName val="0"/>
          <c:showSerName val="0"/>
          <c:showPercent val="0"/>
          <c:showBubbleSize val="0"/>
          <c:showLeaderLines val="0"/>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Sheet1!$B$1</c:f>
              <c:strCache>
                <c:ptCount val="1"/>
                <c:pt idx="0">
                  <c:v>What are the top THREE things you are most worried about?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Sheet1!$A$2:$A$9</c:f>
              <c:strCache>
                <c:ptCount val="8"/>
                <c:pt idx="0">
                  <c:v>Bullying</c:v>
                </c:pt>
                <c:pt idx="1">
                  <c:v>Being offered drugs</c:v>
                </c:pt>
                <c:pt idx="2">
                  <c:v>Approached to sell drugs</c:v>
                </c:pt>
                <c:pt idx="3">
                  <c:v>Local gangs</c:v>
                </c:pt>
                <c:pt idx="4">
                  <c:v>Being pressured to join gangs</c:v>
                </c:pt>
                <c:pt idx="5">
                  <c:v>Becoming a victim of crime</c:v>
                </c:pt>
                <c:pt idx="6">
                  <c:v>Travelling to and from school</c:v>
                </c:pt>
                <c:pt idx="7">
                  <c:v>Crime against other people</c:v>
                </c:pt>
              </c:strCache>
            </c:strRef>
          </c:cat>
          <c:val>
            <c:numRef>
              <c:f>Sheet1!$B$2:$B$9</c:f>
              <c:numCache>
                <c:formatCode>General</c:formatCode>
                <c:ptCount val="8"/>
                <c:pt idx="0">
                  <c:v>72</c:v>
                </c:pt>
                <c:pt idx="1">
                  <c:v>65</c:v>
                </c:pt>
                <c:pt idx="2">
                  <c:v>65</c:v>
                </c:pt>
                <c:pt idx="3">
                  <c:v>69</c:v>
                </c:pt>
                <c:pt idx="4">
                  <c:v>59</c:v>
                </c:pt>
                <c:pt idx="5">
                  <c:v>107</c:v>
                </c:pt>
                <c:pt idx="6">
                  <c:v>38</c:v>
                </c:pt>
                <c:pt idx="7">
                  <c:v>66</c:v>
                </c:pt>
              </c:numCache>
            </c:numRef>
          </c:val>
          <c:extLst>
            <c:ext xmlns:c16="http://schemas.microsoft.com/office/drawing/2014/chart" uri="{C3380CC4-5D6E-409C-BE32-E72D297353CC}">
              <c16:uniqueId val="{00000000-2867-44FB-8D1F-F8E757A085BD}"/>
            </c:ext>
          </c:extLst>
        </c:ser>
        <c:dLbls>
          <c:dLblPos val="ctr"/>
          <c:showLegendKey val="0"/>
          <c:showVal val="1"/>
          <c:showCatName val="0"/>
          <c:showSerName val="0"/>
          <c:showPercent val="0"/>
          <c:showBubbleSize val="0"/>
        </c:dLbls>
        <c:gapWidth val="79"/>
        <c:overlap val="100"/>
        <c:axId val="659867800"/>
        <c:axId val="659863864"/>
      </c:barChart>
      <c:catAx>
        <c:axId val="6598678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cap="all" spc="120" normalizeH="0" baseline="0">
                <a:solidFill>
                  <a:schemeClr val="tx1">
                    <a:lumMod val="65000"/>
                    <a:lumOff val="35000"/>
                  </a:schemeClr>
                </a:solidFill>
                <a:latin typeface="+mn-lt"/>
                <a:ea typeface="+mn-ea"/>
                <a:cs typeface="+mn-cs"/>
              </a:defRPr>
            </a:pPr>
            <a:endParaRPr lang="en-US"/>
          </a:p>
        </c:txPr>
        <c:crossAx val="659863864"/>
        <c:crosses val="autoZero"/>
        <c:auto val="1"/>
        <c:lblAlgn val="ctr"/>
        <c:lblOffset val="100"/>
        <c:noMultiLvlLbl val="0"/>
      </c:catAx>
      <c:valAx>
        <c:axId val="659863864"/>
        <c:scaling>
          <c:orientation val="minMax"/>
        </c:scaling>
        <c:delete val="1"/>
        <c:axPos val="b"/>
        <c:numFmt formatCode="General" sourceLinked="1"/>
        <c:majorTickMark val="none"/>
        <c:minorTickMark val="none"/>
        <c:tickLblPos val="nextTo"/>
        <c:crossAx val="6598678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t>THREE</a:t>
            </a:r>
            <a:r>
              <a:rPr lang="en-US" sz="1600" b="1" baseline="0" dirty="0"/>
              <a:t> THINGS  THAT WOULD MAKE YOU FEEL SAFER IN THE AREA YOU LIVE:</a:t>
            </a:r>
            <a:endParaRPr lang="en-US" sz="1600" b="1" dirty="0"/>
          </a:p>
        </c:rich>
      </c:tx>
      <c:layout>
        <c:manualLayout>
          <c:xMode val="edge"/>
          <c:yMode val="edge"/>
          <c:x val="0.10797232516261396"/>
          <c:y val="1.169068960180004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Three things that would make you feel safe in the area you live:</c:v>
                </c:pt>
              </c:strCache>
            </c:strRef>
          </c:tx>
          <c:spPr>
            <a:solidFill>
              <a:schemeClr val="accent1"/>
            </a:solidFill>
            <a:ln>
              <a:noFill/>
            </a:ln>
            <a:effectLst/>
          </c:spPr>
          <c:invertIfNegative val="0"/>
          <c:cat>
            <c:strRef>
              <c:f>Sheet1!$A$2:$A$8</c:f>
              <c:strCache>
                <c:ptCount val="7"/>
                <c:pt idx="0">
                  <c:v>More Police Officers </c:v>
                </c:pt>
                <c:pt idx="1">
                  <c:v>Fewer drug dealers</c:v>
                </c:pt>
                <c:pt idx="2">
                  <c:v>CCTV in parks and public areas</c:v>
                </c:pt>
                <c:pt idx="3">
                  <c:v>Info on how to report your concerns</c:v>
                </c:pt>
                <c:pt idx="4">
                  <c:v>More things for young people to do</c:v>
                </c:pt>
                <c:pt idx="5">
                  <c:v>More adults using parks and open spaces</c:v>
                </c:pt>
                <c:pt idx="6">
                  <c:v>More youth workers / centres</c:v>
                </c:pt>
              </c:strCache>
            </c:strRef>
          </c:cat>
          <c:val>
            <c:numRef>
              <c:f>Sheet1!$B$2:$B$8</c:f>
              <c:numCache>
                <c:formatCode>General</c:formatCode>
                <c:ptCount val="7"/>
                <c:pt idx="0">
                  <c:v>108</c:v>
                </c:pt>
                <c:pt idx="1">
                  <c:v>91</c:v>
                </c:pt>
                <c:pt idx="2">
                  <c:v>116</c:v>
                </c:pt>
                <c:pt idx="3">
                  <c:v>47</c:v>
                </c:pt>
                <c:pt idx="4">
                  <c:v>81</c:v>
                </c:pt>
                <c:pt idx="5">
                  <c:v>42</c:v>
                </c:pt>
                <c:pt idx="6">
                  <c:v>70</c:v>
                </c:pt>
              </c:numCache>
            </c:numRef>
          </c:val>
          <c:extLst>
            <c:ext xmlns:c16="http://schemas.microsoft.com/office/drawing/2014/chart" uri="{C3380CC4-5D6E-409C-BE32-E72D297353CC}">
              <c16:uniqueId val="{00000000-D5A0-4E78-AD83-C5426CDFFA9B}"/>
            </c:ext>
          </c:extLst>
        </c:ser>
        <c:dLbls>
          <c:showLegendKey val="0"/>
          <c:showVal val="0"/>
          <c:showCatName val="0"/>
          <c:showSerName val="0"/>
          <c:showPercent val="0"/>
          <c:showBubbleSize val="0"/>
        </c:dLbls>
        <c:gapWidth val="219"/>
        <c:overlap val="-27"/>
        <c:axId val="849946080"/>
        <c:axId val="849942144"/>
      </c:barChart>
      <c:catAx>
        <c:axId val="849946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849942144"/>
        <c:crosses val="autoZero"/>
        <c:auto val="1"/>
        <c:lblAlgn val="ctr"/>
        <c:lblOffset val="100"/>
        <c:noMultiLvlLbl val="0"/>
      </c:catAx>
      <c:valAx>
        <c:axId val="84994214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499460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GB" sz="1800" b="1" dirty="0"/>
              <a:t>DO</a:t>
            </a:r>
            <a:r>
              <a:rPr lang="en-GB" sz="1800" b="1" baseline="0" dirty="0"/>
              <a:t> YOU KNOW HOW TO....</a:t>
            </a:r>
            <a:endParaRPr lang="en-GB" sz="1800" b="1" dirty="0"/>
          </a:p>
        </c:rich>
      </c:tx>
      <c:layout>
        <c:manualLayout>
          <c:xMode val="edge"/>
          <c:yMode val="edge"/>
          <c:x val="0.26912292784578024"/>
          <c:y val="2.3635726921123982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Sheet1!$B$1</c:f>
              <c:strCache>
                <c:ptCount val="1"/>
                <c:pt idx="0">
                  <c:v>Yes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Report non-urgent crimes to local Police?</c:v>
                </c:pt>
                <c:pt idx="1">
                  <c:v>Report anti-social behaviour, including drug-dealing or threats?</c:v>
                </c:pt>
              </c:strCache>
            </c:strRef>
          </c:cat>
          <c:val>
            <c:numRef>
              <c:f>Sheet1!$B$2:$B$3</c:f>
              <c:numCache>
                <c:formatCode>0%</c:formatCode>
                <c:ptCount val="2"/>
                <c:pt idx="0">
                  <c:v>0.55000000000000004</c:v>
                </c:pt>
                <c:pt idx="1">
                  <c:v>0.56000000000000005</c:v>
                </c:pt>
              </c:numCache>
            </c:numRef>
          </c:val>
          <c:extLst>
            <c:ext xmlns:c16="http://schemas.microsoft.com/office/drawing/2014/chart" uri="{C3380CC4-5D6E-409C-BE32-E72D297353CC}">
              <c16:uniqueId val="{00000000-8BB3-4DF0-8A50-9975D3F2429D}"/>
            </c:ext>
          </c:extLst>
        </c:ser>
        <c:ser>
          <c:idx val="1"/>
          <c:order val="1"/>
          <c:tx>
            <c:strRef>
              <c:f>Sheet1!$C$1</c:f>
              <c:strCache>
                <c:ptCount val="1"/>
                <c:pt idx="0">
                  <c:v>No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Report non-urgent crimes to local Police?</c:v>
                </c:pt>
                <c:pt idx="1">
                  <c:v>Report anti-social behaviour, including drug-dealing or threats?</c:v>
                </c:pt>
              </c:strCache>
            </c:strRef>
          </c:cat>
          <c:val>
            <c:numRef>
              <c:f>Sheet1!$C$2:$C$3</c:f>
              <c:numCache>
                <c:formatCode>0%</c:formatCode>
                <c:ptCount val="2"/>
                <c:pt idx="0">
                  <c:v>0.45</c:v>
                </c:pt>
                <c:pt idx="1">
                  <c:v>0.44</c:v>
                </c:pt>
              </c:numCache>
            </c:numRef>
          </c:val>
          <c:extLst>
            <c:ext xmlns:c16="http://schemas.microsoft.com/office/drawing/2014/chart" uri="{C3380CC4-5D6E-409C-BE32-E72D297353CC}">
              <c16:uniqueId val="{00000001-8BB3-4DF0-8A50-9975D3F2429D}"/>
            </c:ext>
          </c:extLst>
        </c:ser>
        <c:dLbls>
          <c:dLblPos val="ctr"/>
          <c:showLegendKey val="0"/>
          <c:showVal val="1"/>
          <c:showCatName val="0"/>
          <c:showSerName val="0"/>
          <c:showPercent val="0"/>
          <c:showBubbleSize val="0"/>
        </c:dLbls>
        <c:gapWidth val="150"/>
        <c:overlap val="100"/>
        <c:axId val="648660440"/>
        <c:axId val="648653880"/>
      </c:barChart>
      <c:catAx>
        <c:axId val="64866044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mn-lt"/>
                <a:ea typeface="+mn-ea"/>
                <a:cs typeface="+mn-cs"/>
              </a:defRPr>
            </a:pPr>
            <a:endParaRPr lang="en-US"/>
          </a:p>
        </c:txPr>
        <c:crossAx val="648653880"/>
        <c:crosses val="autoZero"/>
        <c:auto val="1"/>
        <c:lblAlgn val="ctr"/>
        <c:lblOffset val="100"/>
        <c:noMultiLvlLbl val="0"/>
      </c:catAx>
      <c:valAx>
        <c:axId val="64865388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866044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46836A7-5A7B-4710-B473-F30E176C755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3B0EC427-6F38-4CB6-8129-DE7FE2E7DA3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B52635-606D-47BD-83A2-8B263A8C7185}" type="datetimeFigureOut">
              <a:rPr lang="en-GB" smtClean="0"/>
              <a:t>25/04/2022</a:t>
            </a:fld>
            <a:endParaRPr lang="en-GB"/>
          </a:p>
        </p:txBody>
      </p:sp>
      <p:sp>
        <p:nvSpPr>
          <p:cNvPr id="4" name="Footer Placeholder 3">
            <a:extLst>
              <a:ext uri="{FF2B5EF4-FFF2-40B4-BE49-F238E27FC236}">
                <a16:creationId xmlns:a16="http://schemas.microsoft.com/office/drawing/2014/main" id="{41D665E2-4345-4822-ADCC-25750942D06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GB"/>
              <a:t>pandorsetsafeguardingchildrenpartnership@bcpcouncil.gov.uk</a:t>
            </a:r>
          </a:p>
        </p:txBody>
      </p:sp>
      <p:sp>
        <p:nvSpPr>
          <p:cNvPr id="5" name="Slide Number Placeholder 4">
            <a:extLst>
              <a:ext uri="{FF2B5EF4-FFF2-40B4-BE49-F238E27FC236}">
                <a16:creationId xmlns:a16="http://schemas.microsoft.com/office/drawing/2014/main" id="{4EC1BA2B-29E4-42A2-B2F3-0C0F9FF55B3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64E8DF5-EF09-461B-8039-504E8D5D0553}" type="slidenum">
              <a:rPr lang="en-GB" smtClean="0"/>
              <a:t>‹#›</a:t>
            </a:fld>
            <a:endParaRPr lang="en-GB"/>
          </a:p>
        </p:txBody>
      </p:sp>
    </p:spTree>
    <p:extLst>
      <p:ext uri="{BB962C8B-B14F-4D97-AF65-F5344CB8AC3E}">
        <p14:creationId xmlns:p14="http://schemas.microsoft.com/office/powerpoint/2010/main" val="348775533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36C57D-0131-4901-AEF9-DC134A5C5631}" type="datetimeFigureOut">
              <a:rPr lang="en-GB" smtClean="0"/>
              <a:t>25/04/2022</a:t>
            </a:fld>
            <a:endParaRPr lang="en-GB"/>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GB"/>
              <a:t>pandorsetsafeguardingchildrenpartnership@bcpcouncil.gov.uk</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9F64B4-D4E6-45DF-8A95-03CC1BD9BB6A}" type="slidenum">
              <a:rPr lang="en-GB" smtClean="0"/>
              <a:t>‹#›</a:t>
            </a:fld>
            <a:endParaRPr lang="en-GB"/>
          </a:p>
        </p:txBody>
      </p:sp>
    </p:spTree>
    <p:extLst>
      <p:ext uri="{BB962C8B-B14F-4D97-AF65-F5344CB8AC3E}">
        <p14:creationId xmlns:p14="http://schemas.microsoft.com/office/powerpoint/2010/main" val="390000753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en-US"/>
              <a:t>Click to edit Master title style</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9B36AD6-CA79-4A53-8DA7-404C731E20F9}" type="datetime1">
              <a:rPr lang="en-GB" smtClean="0"/>
              <a:t>25/04/2022</a:t>
            </a:fld>
            <a:endParaRPr lang="en-GB" dirty="0"/>
          </a:p>
        </p:txBody>
      </p:sp>
      <p:sp>
        <p:nvSpPr>
          <p:cNvPr id="5" name="Footer Placeholder 4"/>
          <p:cNvSpPr>
            <a:spLocks noGrp="1"/>
          </p:cNvSpPr>
          <p:nvPr>
            <p:ph type="ftr" sz="quarter" idx="11"/>
          </p:nvPr>
        </p:nvSpPr>
        <p:spPr/>
        <p:txBody>
          <a:bodyPr/>
          <a:lstStyle/>
          <a:p>
            <a:r>
              <a:rPr lang="en-GB"/>
              <a:t>March 2022</a:t>
            </a:r>
            <a:endParaRPr lang="en-GB" dirty="0"/>
          </a:p>
        </p:txBody>
      </p:sp>
      <p:sp>
        <p:nvSpPr>
          <p:cNvPr id="6" name="Slide Number Placeholder 5"/>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4117402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3CF65F-9758-4348-AC67-B351039EE82F}" type="datetime1">
              <a:rPr lang="en-GB" smtClean="0"/>
              <a:t>25/04/2022</a:t>
            </a:fld>
            <a:endParaRPr lang="en-GB" dirty="0"/>
          </a:p>
        </p:txBody>
      </p:sp>
      <p:sp>
        <p:nvSpPr>
          <p:cNvPr id="5" name="Footer Placeholder 4"/>
          <p:cNvSpPr>
            <a:spLocks noGrp="1"/>
          </p:cNvSpPr>
          <p:nvPr>
            <p:ph type="ftr" sz="quarter" idx="11"/>
          </p:nvPr>
        </p:nvSpPr>
        <p:spPr/>
        <p:txBody>
          <a:bodyPr/>
          <a:lstStyle/>
          <a:p>
            <a:r>
              <a:rPr lang="en-GB"/>
              <a:t>March 2022</a:t>
            </a:r>
            <a:endParaRPr lang="en-GB" dirty="0"/>
          </a:p>
        </p:txBody>
      </p:sp>
      <p:sp>
        <p:nvSpPr>
          <p:cNvPr id="6" name="Slide Number Placeholder 5"/>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90514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5CF88A-BA10-4F20-BC69-974156248E9F}" type="datetime1">
              <a:rPr lang="en-GB" smtClean="0"/>
              <a:t>25/04/2022</a:t>
            </a:fld>
            <a:endParaRPr lang="en-GB" dirty="0"/>
          </a:p>
        </p:txBody>
      </p:sp>
      <p:sp>
        <p:nvSpPr>
          <p:cNvPr id="5" name="Footer Placeholder 4"/>
          <p:cNvSpPr>
            <a:spLocks noGrp="1"/>
          </p:cNvSpPr>
          <p:nvPr>
            <p:ph type="ftr" sz="quarter" idx="11"/>
          </p:nvPr>
        </p:nvSpPr>
        <p:spPr/>
        <p:txBody>
          <a:bodyPr/>
          <a:lstStyle/>
          <a:p>
            <a:r>
              <a:rPr lang="en-GB"/>
              <a:t>March 2022</a:t>
            </a:r>
            <a:endParaRPr lang="en-GB" dirty="0"/>
          </a:p>
        </p:txBody>
      </p:sp>
      <p:sp>
        <p:nvSpPr>
          <p:cNvPr id="6" name="Slide Number Placeholder 5"/>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471382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DC7DE3-ED11-4C47-A4E0-ABCE8D154763}" type="datetime1">
              <a:rPr lang="en-GB" smtClean="0"/>
              <a:t>25/04/2022</a:t>
            </a:fld>
            <a:endParaRPr lang="en-GB" dirty="0"/>
          </a:p>
        </p:txBody>
      </p:sp>
      <p:sp>
        <p:nvSpPr>
          <p:cNvPr id="5" name="Footer Placeholder 4"/>
          <p:cNvSpPr>
            <a:spLocks noGrp="1"/>
          </p:cNvSpPr>
          <p:nvPr>
            <p:ph type="ftr" sz="quarter" idx="11"/>
          </p:nvPr>
        </p:nvSpPr>
        <p:spPr/>
        <p:txBody>
          <a:bodyPr/>
          <a:lstStyle/>
          <a:p>
            <a:r>
              <a:rPr lang="en-GB"/>
              <a:t>March 2022</a:t>
            </a:r>
            <a:endParaRPr lang="en-GB" dirty="0"/>
          </a:p>
        </p:txBody>
      </p:sp>
      <p:sp>
        <p:nvSpPr>
          <p:cNvPr id="6" name="Slide Number Placeholder 5"/>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3931327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en-US"/>
              <a:t>Click to edit Master title style</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88199ED-1236-4D74-9A4D-FADBEEA61D57}" type="datetime1">
              <a:rPr lang="en-GB" smtClean="0"/>
              <a:t>25/04/2022</a:t>
            </a:fld>
            <a:endParaRPr lang="en-GB" dirty="0"/>
          </a:p>
        </p:txBody>
      </p:sp>
      <p:sp>
        <p:nvSpPr>
          <p:cNvPr id="5" name="Footer Placeholder 4"/>
          <p:cNvSpPr>
            <a:spLocks noGrp="1"/>
          </p:cNvSpPr>
          <p:nvPr>
            <p:ph type="ftr" sz="quarter" idx="11"/>
          </p:nvPr>
        </p:nvSpPr>
        <p:spPr/>
        <p:txBody>
          <a:bodyPr/>
          <a:lstStyle/>
          <a:p>
            <a:r>
              <a:rPr lang="en-GB"/>
              <a:t>March 2022</a:t>
            </a:r>
            <a:endParaRPr lang="en-GB" dirty="0"/>
          </a:p>
        </p:txBody>
      </p:sp>
      <p:sp>
        <p:nvSpPr>
          <p:cNvPr id="6" name="Slide Number Placeholder 5"/>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972476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E8EFBE-9418-4B51-9D81-F0C77B2C1A24}" type="datetime1">
              <a:rPr lang="en-GB" smtClean="0"/>
              <a:t>25/04/2022</a:t>
            </a:fld>
            <a:endParaRPr lang="en-GB" dirty="0"/>
          </a:p>
        </p:txBody>
      </p:sp>
      <p:sp>
        <p:nvSpPr>
          <p:cNvPr id="6" name="Footer Placeholder 5"/>
          <p:cNvSpPr>
            <a:spLocks noGrp="1"/>
          </p:cNvSpPr>
          <p:nvPr>
            <p:ph type="ftr" sz="quarter" idx="11"/>
          </p:nvPr>
        </p:nvSpPr>
        <p:spPr/>
        <p:txBody>
          <a:bodyPr/>
          <a:lstStyle/>
          <a:p>
            <a:r>
              <a:rPr lang="en-GB"/>
              <a:t>March 2022</a:t>
            </a:r>
            <a:endParaRPr lang="en-GB" dirty="0"/>
          </a:p>
        </p:txBody>
      </p:sp>
      <p:sp>
        <p:nvSpPr>
          <p:cNvPr id="7" name="Slide Number Placeholder 6"/>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2985761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839789" y="5937956"/>
            <a:ext cx="5157787" cy="873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72201" y="5937956"/>
            <a:ext cx="5183188" cy="8733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7B77BF-A65E-4D20-AE59-D7A7BDB0844A}" type="datetime1">
              <a:rPr lang="en-GB" smtClean="0"/>
              <a:t>25/04/2022</a:t>
            </a:fld>
            <a:endParaRPr lang="en-GB" dirty="0"/>
          </a:p>
        </p:txBody>
      </p:sp>
      <p:sp>
        <p:nvSpPr>
          <p:cNvPr id="8" name="Footer Placeholder 7"/>
          <p:cNvSpPr>
            <a:spLocks noGrp="1"/>
          </p:cNvSpPr>
          <p:nvPr>
            <p:ph type="ftr" sz="quarter" idx="11"/>
          </p:nvPr>
        </p:nvSpPr>
        <p:spPr/>
        <p:txBody>
          <a:bodyPr/>
          <a:lstStyle/>
          <a:p>
            <a:r>
              <a:rPr lang="en-GB"/>
              <a:t>March 2022</a:t>
            </a:r>
            <a:endParaRPr lang="en-GB" dirty="0"/>
          </a:p>
        </p:txBody>
      </p:sp>
      <p:sp>
        <p:nvSpPr>
          <p:cNvPr id="9" name="Slide Number Placeholder 8"/>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3287337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10D53C-3CB8-4FF7-AC03-81D1E0F2F527}" type="datetime1">
              <a:rPr lang="en-GB" smtClean="0"/>
              <a:t>25/04/2022</a:t>
            </a:fld>
            <a:endParaRPr lang="en-GB" dirty="0"/>
          </a:p>
        </p:txBody>
      </p:sp>
      <p:sp>
        <p:nvSpPr>
          <p:cNvPr id="4" name="Footer Placeholder 3"/>
          <p:cNvSpPr>
            <a:spLocks noGrp="1"/>
          </p:cNvSpPr>
          <p:nvPr>
            <p:ph type="ftr" sz="quarter" idx="11"/>
          </p:nvPr>
        </p:nvSpPr>
        <p:spPr/>
        <p:txBody>
          <a:bodyPr/>
          <a:lstStyle/>
          <a:p>
            <a:r>
              <a:rPr lang="en-GB"/>
              <a:t>March 2022</a:t>
            </a:r>
            <a:endParaRPr lang="en-GB" dirty="0"/>
          </a:p>
        </p:txBody>
      </p:sp>
      <p:sp>
        <p:nvSpPr>
          <p:cNvPr id="5" name="Slide Number Placeholder 4"/>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353927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BFB511-4C9E-4A0B-BD5E-8C56D0A98B06}" type="datetime1">
              <a:rPr lang="en-GB" smtClean="0"/>
              <a:t>25/04/2022</a:t>
            </a:fld>
            <a:endParaRPr lang="en-GB" dirty="0"/>
          </a:p>
        </p:txBody>
      </p:sp>
      <p:sp>
        <p:nvSpPr>
          <p:cNvPr id="3" name="Footer Placeholder 2"/>
          <p:cNvSpPr>
            <a:spLocks noGrp="1"/>
          </p:cNvSpPr>
          <p:nvPr>
            <p:ph type="ftr" sz="quarter" idx="11"/>
          </p:nvPr>
        </p:nvSpPr>
        <p:spPr/>
        <p:txBody>
          <a:bodyPr/>
          <a:lstStyle/>
          <a:p>
            <a:r>
              <a:rPr lang="en-GB"/>
              <a:t>March 2022</a:t>
            </a:r>
            <a:endParaRPr lang="en-GB" dirty="0"/>
          </a:p>
        </p:txBody>
      </p:sp>
      <p:sp>
        <p:nvSpPr>
          <p:cNvPr id="4" name="Slide Number Placeholder 3"/>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182593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en-US"/>
              <a:t>Click to edit Master title style</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CB39DF2F-1F6F-4D7A-9C24-4311A73C0EF5}" type="datetime1">
              <a:rPr lang="en-GB" smtClean="0"/>
              <a:t>25/04/2022</a:t>
            </a:fld>
            <a:endParaRPr lang="en-GB" dirty="0"/>
          </a:p>
        </p:txBody>
      </p:sp>
      <p:sp>
        <p:nvSpPr>
          <p:cNvPr id="6" name="Footer Placeholder 5"/>
          <p:cNvSpPr>
            <a:spLocks noGrp="1"/>
          </p:cNvSpPr>
          <p:nvPr>
            <p:ph type="ftr" sz="quarter" idx="11"/>
          </p:nvPr>
        </p:nvSpPr>
        <p:spPr/>
        <p:txBody>
          <a:bodyPr/>
          <a:lstStyle/>
          <a:p>
            <a:r>
              <a:rPr lang="en-GB"/>
              <a:t>March 2022</a:t>
            </a:r>
            <a:endParaRPr lang="en-GB" dirty="0"/>
          </a:p>
        </p:txBody>
      </p:sp>
      <p:sp>
        <p:nvSpPr>
          <p:cNvPr id="7" name="Slide Number Placeholder 6"/>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339337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dirty="0"/>
              <a:t>Click icon to add picture</a:t>
            </a:r>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p:cNvSpPr>
            <a:spLocks noGrp="1"/>
          </p:cNvSpPr>
          <p:nvPr>
            <p:ph type="dt" sz="half" idx="10"/>
          </p:nvPr>
        </p:nvSpPr>
        <p:spPr/>
        <p:txBody>
          <a:bodyPr/>
          <a:lstStyle/>
          <a:p>
            <a:fld id="{DFA587DD-2065-4639-9497-213867685BD6}" type="datetime1">
              <a:rPr lang="en-GB" smtClean="0"/>
              <a:t>25/04/2022</a:t>
            </a:fld>
            <a:endParaRPr lang="en-GB" dirty="0"/>
          </a:p>
        </p:txBody>
      </p:sp>
      <p:sp>
        <p:nvSpPr>
          <p:cNvPr id="6" name="Footer Placeholder 5"/>
          <p:cNvSpPr>
            <a:spLocks noGrp="1"/>
          </p:cNvSpPr>
          <p:nvPr>
            <p:ph type="ftr" sz="quarter" idx="11"/>
          </p:nvPr>
        </p:nvSpPr>
        <p:spPr/>
        <p:txBody>
          <a:bodyPr/>
          <a:lstStyle/>
          <a:p>
            <a:r>
              <a:rPr lang="en-GB"/>
              <a:t>March 2022</a:t>
            </a:r>
            <a:endParaRPr lang="en-GB" dirty="0"/>
          </a:p>
        </p:txBody>
      </p:sp>
      <p:sp>
        <p:nvSpPr>
          <p:cNvPr id="7" name="Slide Number Placeholder 6"/>
          <p:cNvSpPr>
            <a:spLocks noGrp="1"/>
          </p:cNvSpPr>
          <p:nvPr>
            <p:ph type="sldNum" sz="quarter" idx="12"/>
          </p:nvPr>
        </p:nvSpPr>
        <p:spPr/>
        <p:txBody>
          <a:bodyPr/>
          <a:lstStyle/>
          <a:p>
            <a:fld id="{7E4BFCEF-5E8D-433B-8757-AAB0FA5FAE02}" type="slidenum">
              <a:rPr lang="en-GB" smtClean="0"/>
              <a:t>‹#›</a:t>
            </a:fld>
            <a:endParaRPr lang="en-GB" dirty="0"/>
          </a:p>
        </p:txBody>
      </p:sp>
    </p:spTree>
    <p:extLst>
      <p:ext uri="{BB962C8B-B14F-4D97-AF65-F5344CB8AC3E}">
        <p14:creationId xmlns:p14="http://schemas.microsoft.com/office/powerpoint/2010/main" val="3006836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9B967040-F004-41CF-93F1-CD7828D6FC9E}" type="datetime1">
              <a:rPr lang="en-GB" smtClean="0"/>
              <a:t>25/04/2022</a:t>
            </a:fld>
            <a:endParaRPr lang="en-GB" dirty="0"/>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r>
              <a:rPr lang="en-GB"/>
              <a:t>March 2022</a:t>
            </a:r>
            <a:endParaRPr lang="en-GB" dirty="0"/>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7E4BFCEF-5E8D-433B-8757-AAB0FA5FAE02}" type="slidenum">
              <a:rPr lang="en-GB" smtClean="0"/>
              <a:t>‹#›</a:t>
            </a:fld>
            <a:endParaRPr lang="en-GB" dirty="0"/>
          </a:p>
        </p:txBody>
      </p:sp>
    </p:spTree>
    <p:extLst>
      <p:ext uri="{BB962C8B-B14F-4D97-AF65-F5344CB8AC3E}">
        <p14:creationId xmlns:p14="http://schemas.microsoft.com/office/powerpoint/2010/main" val="30198538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1.png"/><Relationship Id="rId7" Type="http://schemas.openxmlformats.org/officeDocument/2006/relationships/chart" Target="../charts/chart2.xml"/><Relationship Id="rId2" Type="http://schemas.openxmlformats.org/officeDocument/2006/relationships/slideLayout" Target="../slideLayouts/slideLayout2.xml"/><Relationship Id="rId1" Type="http://schemas.openxmlformats.org/officeDocument/2006/relationships/video" Target="https://www.youtube.com/embed/S_Ny_aOWI-k?feature=oembed" TargetMode="External"/><Relationship Id="rId6" Type="http://schemas.openxmlformats.org/officeDocument/2006/relationships/chart" Target="../charts/chart1.xml"/><Relationship Id="rId5" Type="http://schemas.openxmlformats.org/officeDocument/2006/relationships/hyperlink" Target="https://crimestoppers-uk.org/" TargetMode="External"/><Relationship Id="rId10" Type="http://schemas.openxmlformats.org/officeDocument/2006/relationships/image" Target="../media/image5.jpg"/><Relationship Id="rId4" Type="http://schemas.openxmlformats.org/officeDocument/2006/relationships/image" Target="../media/image2.emf"/><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hyperlink" Target="https://www.fearless.org/" TargetMode="External"/><Relationship Id="rId7" Type="http://schemas.openxmlformats.org/officeDocument/2006/relationships/chart" Target="../charts/chart4.xml"/><Relationship Id="rId2" Type="http://schemas.openxmlformats.org/officeDocument/2006/relationships/slideLayout" Target="../slideLayouts/slideLayout2.xml"/><Relationship Id="rId1" Type="http://schemas.openxmlformats.org/officeDocument/2006/relationships/video" Target="https://www.youtube.com/embed/0-YYdBKtj78?feature=oembed" TargetMode="External"/><Relationship Id="rId6" Type="http://schemas.openxmlformats.org/officeDocument/2006/relationships/chart" Target="../charts/chart3.xml"/><Relationship Id="rId5" Type="http://schemas.openxmlformats.org/officeDocument/2006/relationships/image" Target="../media/image7.png"/><Relationship Id="rId4" Type="http://schemas.openxmlformats.org/officeDocument/2006/relationships/image" Target="../media/image6.jpeg"/><Relationship Id="rId9" Type="http://schemas.openxmlformats.org/officeDocument/2006/relationships/chart" Target="../charts/chart6.xml"/></Relationships>
</file>

<file path=ppt/slides/_rels/slide3.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s://paceuk.info/" TargetMode="External"/><Relationship Id="rId7" Type="http://schemas.openxmlformats.org/officeDocument/2006/relationships/hyperlink" Target="https://www.dorset.police.uk/help-advice-crime-prevention/safety-in-your-community/streetsafe" TargetMode="External"/><Relationship Id="rId2" Type="http://schemas.openxmlformats.org/officeDocument/2006/relationships/hyperlink" Target="https://www.fid.bcpcouncil.gov.uk/kb5/poole/fis/home.page" TargetMode="External"/><Relationship Id="rId1" Type="http://schemas.openxmlformats.org/officeDocument/2006/relationships/slideLayout" Target="../slideLayouts/slideLayout1.xml"/><Relationship Id="rId6" Type="http://schemas.openxmlformats.org/officeDocument/2006/relationships/hyperlink" Target="https://pdscp.co.uk/working-with-children/child-exploitation/county-lines/" TargetMode="External"/><Relationship Id="rId5" Type="http://schemas.openxmlformats.org/officeDocument/2006/relationships/hyperlink" Target="https://www.dorset.police.uk/countylines" TargetMode="External"/><Relationship Id="rId4" Type="http://schemas.openxmlformats.org/officeDocument/2006/relationships/hyperlink" Target="https://www.escapeline.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94" name="Picture 22">
            <a:extLst>
              <a:ext uri="{FF2B5EF4-FFF2-40B4-BE49-F238E27FC236}">
                <a16:creationId xmlns:a16="http://schemas.microsoft.com/office/drawing/2014/main" id="{577769C0-22CC-4CB3-A253-87D2D66825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604" y="423023"/>
            <a:ext cx="1513727" cy="71078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3096" name="Picture 9">
            <a:extLst>
              <a:ext uri="{FF2B5EF4-FFF2-40B4-BE49-F238E27FC236}">
                <a16:creationId xmlns:a16="http://schemas.microsoft.com/office/drawing/2014/main" id="{2D2895D5-B6FD-47ED-AB76-943EF81DD9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7824" y="373244"/>
            <a:ext cx="681636" cy="76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10" name="Text Box 25">
            <a:extLst>
              <a:ext uri="{FF2B5EF4-FFF2-40B4-BE49-F238E27FC236}">
                <a16:creationId xmlns:a16="http://schemas.microsoft.com/office/drawing/2014/main" id="{EB5D2862-5CAA-42CA-B43D-D5157DD40A8C}"/>
              </a:ext>
            </a:extLst>
          </p:cNvPr>
          <p:cNvSpPr txBox="1">
            <a:spLocks noChangeArrowheads="1"/>
          </p:cNvSpPr>
          <p:nvPr/>
        </p:nvSpPr>
        <p:spPr bwMode="auto">
          <a:xfrm>
            <a:off x="2517532" y="1350827"/>
            <a:ext cx="7156936" cy="577413"/>
          </a:xfrm>
          <a:prstGeom prst="rect">
            <a:avLst/>
          </a:prstGeom>
          <a:noFill/>
          <a:ln>
            <a:noFill/>
          </a:ln>
          <a:effectLst/>
          <a:extLst>
            <a:ext uri="{909E8E84-426E-40DD-AFC4-6F175D3DCCD1}">
              <a14:hiddenFill xmlns:a14="http://schemas.microsoft.com/office/drawing/2010/main">
                <a:solidFill>
                  <a:srgbClr val="0070C0"/>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1" i="0" u="none" strike="noStrike" cap="none" normalizeH="0" baseline="0" dirty="0">
                <a:ln>
                  <a:noFill/>
                </a:ln>
                <a:solidFill>
                  <a:srgbClr val="0066CC"/>
                </a:solidFill>
                <a:effectLst/>
                <a:latin typeface="Arial" panose="020B0604020202020204" pitchFamily="34" charset="0"/>
              </a:rPr>
              <a:t>Keeping Young </a:t>
            </a:r>
            <a:r>
              <a:rPr lang="en-GB" altLang="en-US" sz="2800" b="1" dirty="0">
                <a:solidFill>
                  <a:srgbClr val="0066CC"/>
                </a:solidFill>
                <a:latin typeface="Arial" panose="020B0604020202020204" pitchFamily="34" charset="0"/>
              </a:rPr>
              <a:t>P</a:t>
            </a:r>
            <a:r>
              <a:rPr kumimoji="0" lang="en-GB" altLang="en-US" sz="2800" b="1" i="0" u="none" strike="noStrike" cap="none" normalizeH="0" baseline="0" dirty="0">
                <a:ln>
                  <a:noFill/>
                </a:ln>
                <a:solidFill>
                  <a:srgbClr val="0066CC"/>
                </a:solidFill>
                <a:effectLst/>
                <a:latin typeface="Arial" panose="020B0604020202020204" pitchFamily="34" charset="0"/>
              </a:rPr>
              <a:t>eople </a:t>
            </a:r>
            <a:r>
              <a:rPr lang="en-GB" altLang="en-US" sz="2800" b="1" dirty="0">
                <a:solidFill>
                  <a:srgbClr val="0066CC"/>
                </a:solidFill>
                <a:latin typeface="Arial" panose="020B0604020202020204" pitchFamily="34" charset="0"/>
              </a:rPr>
              <a:t>S</a:t>
            </a:r>
            <a:r>
              <a:rPr kumimoji="0" lang="en-GB" altLang="en-US" sz="2800" b="1" i="0" u="none" strike="noStrike" cap="none" normalizeH="0" baseline="0" dirty="0">
                <a:ln>
                  <a:noFill/>
                </a:ln>
                <a:solidFill>
                  <a:srgbClr val="0066CC"/>
                </a:solidFill>
                <a:effectLst/>
                <a:latin typeface="Arial" panose="020B0604020202020204" pitchFamily="34" charset="0"/>
              </a:rPr>
              <a:t>afe in BCP</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
        <p:nvSpPr>
          <p:cNvPr id="11" name="Text Box 26">
            <a:extLst>
              <a:ext uri="{FF2B5EF4-FFF2-40B4-BE49-F238E27FC236}">
                <a16:creationId xmlns:a16="http://schemas.microsoft.com/office/drawing/2014/main" id="{4E1D7638-41E7-467A-83DE-58F635396E36}"/>
              </a:ext>
            </a:extLst>
          </p:cNvPr>
          <p:cNvSpPr txBox="1">
            <a:spLocks noChangeArrowheads="1"/>
          </p:cNvSpPr>
          <p:nvPr/>
        </p:nvSpPr>
        <p:spPr bwMode="auto">
          <a:xfrm>
            <a:off x="425450" y="1928240"/>
            <a:ext cx="11302999" cy="134640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GB" sz="1600" dirty="0">
                <a:solidFill>
                  <a:srgbClr val="002060"/>
                </a:solidFill>
                <a:effectLst/>
                <a:latin typeface="Arial" panose="020B0604020202020204" pitchFamily="34" charset="0"/>
                <a:ea typeface="Calibri" panose="020F0502020204030204" pitchFamily="34" charset="0"/>
              </a:rPr>
              <a:t>Following a survey on youth safety in the community</a:t>
            </a:r>
            <a:r>
              <a:rPr lang="en-GB" sz="1800" dirty="0">
                <a:solidFill>
                  <a:srgbClr val="000000"/>
                </a:solidFill>
                <a:effectLst/>
                <a:latin typeface="Arial" panose="020B0604020202020204" pitchFamily="34" charset="0"/>
                <a:ea typeface="Calibri" panose="020F0502020204030204" pitchFamily="34" charset="0"/>
              </a:rPr>
              <a:t>, </a:t>
            </a:r>
            <a:r>
              <a:rPr kumimoji="0" lang="en-GB" altLang="en-US" sz="1600" b="0" i="0" u="none" strike="noStrike" cap="none" normalizeH="0" baseline="0" dirty="0">
                <a:ln>
                  <a:noFill/>
                </a:ln>
                <a:solidFill>
                  <a:srgbClr val="003366"/>
                </a:solidFill>
                <a:effectLst/>
                <a:latin typeface="Arial" panose="020B0604020202020204" pitchFamily="34" charset="0"/>
              </a:rPr>
              <a:t>we asked parents, carers, and young people about their views via an online survey and discussion groups at three schools in the BCP area. We received a high level of engagement from 267 parents and carers as well as 210 young people in Years 9 and 10.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rgbClr val="003366"/>
                </a:solidFill>
                <a:effectLst/>
                <a:latin typeface="Arial" panose="020B0604020202020204" pitchFamily="34" charset="0"/>
              </a:rPr>
              <a:t>This briefing will summarise the key findings of the surveys and an overview about county lines, recognising the signs and where you can seek further support and information.</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3" name="Text Box 28">
            <a:extLst>
              <a:ext uri="{FF2B5EF4-FFF2-40B4-BE49-F238E27FC236}">
                <a16:creationId xmlns:a16="http://schemas.microsoft.com/office/drawing/2014/main" id="{581B3DCE-E359-45AC-98B5-E05C257B0EB1}"/>
              </a:ext>
            </a:extLst>
          </p:cNvPr>
          <p:cNvSpPr txBox="1">
            <a:spLocks noChangeArrowheads="1"/>
          </p:cNvSpPr>
          <p:nvPr/>
        </p:nvSpPr>
        <p:spPr bwMode="auto">
          <a:xfrm>
            <a:off x="463551" y="3428504"/>
            <a:ext cx="5421434" cy="3805064"/>
          </a:xfrm>
          <a:prstGeom prst="rect">
            <a:avLst/>
          </a:prstGeom>
          <a:noFill/>
          <a:ln w="38100" algn="ctr">
            <a:solidFill>
              <a:srgbClr val="085296"/>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Text Box 29">
            <a:extLst>
              <a:ext uri="{FF2B5EF4-FFF2-40B4-BE49-F238E27FC236}">
                <a16:creationId xmlns:a16="http://schemas.microsoft.com/office/drawing/2014/main" id="{754BB91D-CDCE-4507-ABAE-ADBF8BE1E4A1}"/>
              </a:ext>
            </a:extLst>
          </p:cNvPr>
          <p:cNvSpPr txBox="1">
            <a:spLocks noChangeArrowheads="1"/>
          </p:cNvSpPr>
          <p:nvPr/>
        </p:nvSpPr>
        <p:spPr bwMode="auto">
          <a:xfrm>
            <a:off x="6208593" y="3425871"/>
            <a:ext cx="5421434" cy="3805064"/>
          </a:xfrm>
          <a:prstGeom prst="rect">
            <a:avLst/>
          </a:prstGeom>
          <a:noFill/>
          <a:ln w="38100" algn="ctr">
            <a:solidFill>
              <a:srgbClr val="FF0000"/>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Text Box 34">
            <a:extLst>
              <a:ext uri="{FF2B5EF4-FFF2-40B4-BE49-F238E27FC236}">
                <a16:creationId xmlns:a16="http://schemas.microsoft.com/office/drawing/2014/main" id="{DF78E09F-DCC2-4C60-8F45-8EEF445BAB47}"/>
              </a:ext>
            </a:extLst>
          </p:cNvPr>
          <p:cNvSpPr txBox="1">
            <a:spLocks noChangeArrowheads="1"/>
          </p:cNvSpPr>
          <p:nvPr/>
        </p:nvSpPr>
        <p:spPr bwMode="auto">
          <a:xfrm>
            <a:off x="434974" y="7475504"/>
            <a:ext cx="11283950" cy="2588344"/>
          </a:xfrm>
          <a:prstGeom prst="rect">
            <a:avLst/>
          </a:prstGeom>
          <a:noFill/>
          <a:ln w="38100" algn="ctr">
            <a:solidFill>
              <a:srgbClr val="FFC000"/>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500"/>
              </a:spcBef>
              <a:spcAft>
                <a:spcPts val="100"/>
              </a:spcAft>
              <a:buClrTx/>
              <a:buSzTx/>
              <a:buFontTx/>
              <a:buNone/>
              <a:tabLst/>
            </a:pPr>
            <a:endParaRPr kumimoji="0" lang="en-GB" altLang="en-US" sz="800" b="1" i="0" u="none" strike="noStrike" cap="none" normalizeH="0" baseline="0" dirty="0">
              <a:ln>
                <a:noFill/>
              </a:ln>
              <a:solidFill>
                <a:srgbClr val="FF9900"/>
              </a:solidFill>
              <a:effectLst/>
              <a:latin typeface="Arial" panose="020B0604020202020204" pitchFamily="34" charset="0"/>
            </a:endParaRPr>
          </a:p>
          <a:p>
            <a:pPr marL="0" marR="0" lvl="0" indent="0" algn="ctr" defTabSz="914400" rtl="0" eaLnBrk="0" fontAlgn="base" latinLnBrk="0" hangingPunct="0">
              <a:lnSpc>
                <a:spcPct val="100000"/>
              </a:lnSpc>
              <a:spcBef>
                <a:spcPts val="500"/>
              </a:spcBef>
              <a:spcAft>
                <a:spcPts val="100"/>
              </a:spcAft>
              <a:buClrTx/>
              <a:buSzTx/>
              <a:buFontTx/>
              <a:buNone/>
              <a:tabLst/>
            </a:pPr>
            <a:r>
              <a:rPr kumimoji="0" lang="en-GB" altLang="en-US" sz="2400" b="1" i="0" u="none" strike="noStrike" cap="none" normalizeH="0" baseline="0" dirty="0">
                <a:ln>
                  <a:noFill/>
                </a:ln>
                <a:solidFill>
                  <a:srgbClr val="FF9900"/>
                </a:solidFill>
                <a:effectLst/>
                <a:latin typeface="Arial" panose="020B0604020202020204" pitchFamily="34" charset="0"/>
              </a:rPr>
              <a:t>How parents and carers feel local services could help…. </a:t>
            </a:r>
          </a:p>
          <a:p>
            <a:pPr marL="0" marR="0" lvl="0" indent="0" algn="ctr" defTabSz="914400" rtl="0" eaLnBrk="0" fontAlgn="base" latinLnBrk="0" hangingPunct="0">
              <a:lnSpc>
                <a:spcPct val="100000"/>
              </a:lnSpc>
              <a:spcBef>
                <a:spcPct val="0"/>
              </a:spcBef>
              <a:spcAft>
                <a:spcPts val="100"/>
              </a:spcAft>
              <a:buClrTx/>
              <a:buSzTx/>
              <a:buFontTx/>
              <a:buNone/>
              <a:tabLst/>
            </a:pPr>
            <a:endParaRPr kumimoji="0" lang="en-GB" altLang="en-US" sz="800" b="0" i="0" u="none" strike="noStrike" cap="none" normalizeH="0" baseline="0" dirty="0">
              <a:ln>
                <a:noFill/>
              </a:ln>
              <a:solidFill>
                <a:srgbClr val="000000"/>
              </a:solidFill>
              <a:effectLst/>
              <a:latin typeface="Arial" panose="020B0604020202020204" pitchFamily="34" charset="0"/>
            </a:endParaRPr>
          </a:p>
          <a:p>
            <a:pPr marL="742950" lvl="1" indent="-285750" algn="just" defTabSz="914400" eaLnBrk="0" fontAlgn="base" hangingPunct="0">
              <a:spcBef>
                <a:spcPct val="0"/>
              </a:spcBef>
              <a:spcAft>
                <a:spcPts val="1200"/>
              </a:spcAft>
              <a:buClr>
                <a:schemeClr val="accent2"/>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Police and Community Officers’ presence, particularly in specific areas, parks, and open areas</a:t>
            </a:r>
          </a:p>
          <a:p>
            <a:pPr marL="742950" lvl="1" indent="-285750" algn="just" defTabSz="914400" eaLnBrk="0" fontAlgn="base" hangingPunct="0">
              <a:spcBef>
                <a:spcPct val="0"/>
              </a:spcBef>
              <a:spcAft>
                <a:spcPts val="1200"/>
              </a:spcAft>
              <a:buClr>
                <a:schemeClr val="accent2"/>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More information, advice and guidance for young people in and outside of school</a:t>
            </a:r>
          </a:p>
          <a:p>
            <a:pPr marL="742950" lvl="1" indent="-285750" algn="just" defTabSz="914400" eaLnBrk="0" fontAlgn="base" hangingPunct="0">
              <a:spcBef>
                <a:spcPct val="0"/>
              </a:spcBef>
              <a:spcAft>
                <a:spcPts val="1200"/>
              </a:spcAft>
              <a:buClr>
                <a:schemeClr val="accent2"/>
              </a:buClr>
              <a:buSzPct val="120000"/>
              <a:buFont typeface="Wingdings" panose="05000000000000000000" pitchFamily="2" charset="2"/>
              <a:buChar char="v"/>
            </a:pPr>
            <a:r>
              <a:rPr lang="en-GB" altLang="en-US" sz="1600" dirty="0">
                <a:solidFill>
                  <a:srgbClr val="000000"/>
                </a:solidFill>
                <a:latin typeface="Arial" panose="020B0604020202020204" pitchFamily="34" charset="0"/>
              </a:rPr>
              <a:t>W</a:t>
            </a:r>
            <a:r>
              <a:rPr kumimoji="0" lang="en-GB" altLang="en-US" sz="1600" b="0" i="0" u="none" strike="noStrike" cap="none" normalizeH="0" baseline="0" dirty="0">
                <a:ln>
                  <a:noFill/>
                </a:ln>
                <a:solidFill>
                  <a:srgbClr val="000000"/>
                </a:solidFill>
                <a:effectLst/>
                <a:latin typeface="Arial" panose="020B0604020202020204" pitchFamily="34" charset="0"/>
              </a:rPr>
              <a:t>orkshops/information for parents/carers on spotting the signs of criminal exploitation and how to seek help</a:t>
            </a:r>
          </a:p>
          <a:p>
            <a:pPr marL="742950" lvl="1" indent="-285750" algn="just" defTabSz="914400" eaLnBrk="0" fontAlgn="base" hangingPunct="0">
              <a:spcBef>
                <a:spcPct val="0"/>
              </a:spcBef>
              <a:spcAft>
                <a:spcPts val="1200"/>
              </a:spcAft>
              <a:buClr>
                <a:schemeClr val="accent2"/>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Increase youth workers, youth centres, activities to engage young people. Provide more mentoring and advice from those who have been involved and managed to get out.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16" name="Text Box 35">
            <a:extLst>
              <a:ext uri="{FF2B5EF4-FFF2-40B4-BE49-F238E27FC236}">
                <a16:creationId xmlns:a16="http://schemas.microsoft.com/office/drawing/2014/main" id="{DAD0A147-CA9E-4EAE-B004-0795B35290A5}"/>
              </a:ext>
            </a:extLst>
          </p:cNvPr>
          <p:cNvSpPr txBox="1">
            <a:spLocks noChangeArrowheads="1"/>
          </p:cNvSpPr>
          <p:nvPr/>
        </p:nvSpPr>
        <p:spPr bwMode="auto">
          <a:xfrm>
            <a:off x="463551" y="10293466"/>
            <a:ext cx="5886450" cy="5201330"/>
          </a:xfrm>
          <a:prstGeom prst="rect">
            <a:avLst/>
          </a:prstGeom>
          <a:gradFill rotWithShape="0">
            <a:gsLst>
              <a:gs pos="0">
                <a:srgbClr val="CCF0FC"/>
              </a:gs>
              <a:gs pos="100000">
                <a:srgbClr val="4475A1"/>
              </a:gs>
            </a:gsLst>
            <a:lin ang="0" scaled="1"/>
          </a:gradFill>
          <a:ln w="38100" algn="ctr">
            <a:solidFill>
              <a:srgbClr val="085296"/>
            </a:solidFill>
            <a:miter lim="800000"/>
            <a:headEnd/>
            <a:tailEnd/>
          </a:ln>
          <a:effectLst/>
          <a:extLst>
            <a:ext uri="{AF507438-7753-43E0-B8FC-AC1667EBCBE1}">
              <a14:hiddenEffects xmlns:a14="http://schemas.microsoft.com/office/drawing/2010/main">
                <a:effectLst>
                  <a:outerShdw sx="0" sy="0" algn="ctr" rotWithShape="0">
                    <a:srgbClr val="000000">
                      <a:alpha val="0"/>
                    </a:srgbClr>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spcBef>
                <a:spcPct val="0"/>
              </a:spcBef>
              <a:buClrTx/>
              <a:buSzTx/>
              <a:buFontTx/>
              <a:buNone/>
              <a:tabLst/>
            </a:pPr>
            <a:endParaRPr kumimoji="0" lang="en-GB" altLang="en-US" i="0" u="none" strike="noStrike" cap="none" normalizeH="0" baseline="0" dirty="0">
              <a:ln>
                <a:noFill/>
              </a:ln>
              <a:solidFill>
                <a:srgbClr val="002060"/>
              </a:solidFill>
              <a:effectLst/>
              <a:latin typeface="Arial" panose="020B0604020202020204" pitchFamily="34" charset="0"/>
            </a:endParaRPr>
          </a:p>
          <a:p>
            <a:pPr marL="0" marR="0" lvl="0" indent="0" algn="l" defTabSz="914400" rtl="0" eaLnBrk="0" fontAlgn="base" latinLnBrk="0" hangingPunct="0">
              <a:spcBef>
                <a:spcPct val="0"/>
              </a:spcBef>
              <a:buClrTx/>
              <a:buSzTx/>
              <a:buFontTx/>
              <a:buNone/>
              <a:tabLst/>
            </a:pPr>
            <a:r>
              <a:rPr kumimoji="0" lang="en-GB" altLang="en-US" i="0" u="none" strike="noStrike" cap="none" normalizeH="0" baseline="0" dirty="0">
                <a:ln>
                  <a:noFill/>
                </a:ln>
                <a:solidFill>
                  <a:srgbClr val="002060"/>
                </a:solidFill>
                <a:effectLst/>
                <a:latin typeface="Arial" panose="020B0604020202020204" pitchFamily="34" charset="0"/>
              </a:rPr>
              <a:t>We are continuing to work hard to protect young people from criminal exploitation. Local agencies are actively disrupting unsafe activities via Police, Children’s Social Care and Community Safety Wardens. It’s important for parents and carers to also remain vigilant about the signs of criminal exploitation and seek support or advice if they have any concerns. </a:t>
            </a:r>
          </a:p>
          <a:p>
            <a:pPr marL="0" marR="0" lvl="0" indent="0" algn="l" defTabSz="914400" rtl="0" eaLnBrk="0" fontAlgn="base" latinLnBrk="0" hangingPunct="0">
              <a:spcBef>
                <a:spcPct val="0"/>
              </a:spcBef>
              <a:buClrTx/>
              <a:buSzTx/>
              <a:buFontTx/>
              <a:buNone/>
              <a:tabLst/>
            </a:pPr>
            <a:endParaRPr kumimoji="0" lang="en-GB" altLang="en-US" i="0" u="none" strike="noStrike" cap="none" normalizeH="0" baseline="0" dirty="0">
              <a:ln>
                <a:noFill/>
              </a:ln>
              <a:solidFill>
                <a:srgbClr val="002060"/>
              </a:solidFill>
              <a:effectLst/>
              <a:latin typeface="Arial" panose="020B0604020202020204" pitchFamily="34" charset="0"/>
            </a:endParaRPr>
          </a:p>
          <a:p>
            <a:pPr marL="0" marR="0" lvl="0" indent="0" algn="l" defTabSz="914400" rtl="0" eaLnBrk="0" fontAlgn="base" latinLnBrk="0" hangingPunct="0">
              <a:spcBef>
                <a:spcPct val="0"/>
              </a:spcBef>
              <a:buClrTx/>
              <a:buSzTx/>
              <a:buFontTx/>
              <a:buNone/>
              <a:tabLst/>
            </a:pPr>
            <a:r>
              <a:rPr kumimoji="0" lang="en-GB" altLang="en-US" i="0" u="none" strike="noStrike" cap="none" normalizeH="0" baseline="0" dirty="0">
                <a:ln>
                  <a:noFill/>
                </a:ln>
                <a:solidFill>
                  <a:srgbClr val="002060"/>
                </a:solidFill>
                <a:effectLst/>
                <a:latin typeface="Arial" panose="020B0604020202020204" pitchFamily="34" charset="0"/>
              </a:rPr>
              <a:t>Police encourage information to be shared with them that a young person may have disclosed, you have witnessed or are concerned about</a:t>
            </a:r>
            <a:r>
              <a:rPr lang="en-GB" altLang="en-US" dirty="0">
                <a:solidFill>
                  <a:srgbClr val="002060"/>
                </a:solidFill>
                <a:latin typeface="Arial" panose="020B0604020202020204" pitchFamily="34" charset="0"/>
              </a:rPr>
              <a:t>. </a:t>
            </a:r>
            <a:r>
              <a:rPr kumimoji="0" lang="en-GB" altLang="en-US" i="0" u="none" strike="noStrike" cap="none" normalizeH="0" baseline="0" dirty="0">
                <a:ln>
                  <a:noFill/>
                </a:ln>
                <a:solidFill>
                  <a:srgbClr val="002060"/>
                </a:solidFill>
                <a:effectLst/>
                <a:latin typeface="Arial" panose="020B0604020202020204" pitchFamily="34" charset="0"/>
              </a:rPr>
              <a:t>Reporting information about criminal activity is key in building cases and convicting </a:t>
            </a:r>
            <a:r>
              <a:rPr lang="en-GB" altLang="en-US" dirty="0">
                <a:solidFill>
                  <a:srgbClr val="002060"/>
                </a:solidFill>
                <a:latin typeface="Arial" panose="020B0604020202020204" pitchFamily="34" charset="0"/>
              </a:rPr>
              <a:t>adults who exploit young people to be involved in crime</a:t>
            </a:r>
            <a:r>
              <a:rPr kumimoji="0" lang="en-GB" altLang="en-US" i="0" u="none" strike="noStrike" cap="none" normalizeH="0" baseline="0" dirty="0">
                <a:ln>
                  <a:noFill/>
                </a:ln>
                <a:solidFill>
                  <a:srgbClr val="002060"/>
                </a:solidFill>
                <a:effectLst/>
                <a:latin typeface="Arial" panose="020B0604020202020204" pitchFamily="34" charset="0"/>
              </a:rPr>
              <a:t>. Crimestoppers is another way to report information anonymously. They are an independent charity and not linked to police. </a:t>
            </a:r>
            <a:r>
              <a:rPr kumimoji="0" lang="en-GB" altLang="en-US" b="1" i="0" u="sng" strike="noStrike" cap="none" normalizeH="0" baseline="0" dirty="0">
                <a:ln>
                  <a:noFill/>
                </a:ln>
                <a:solidFill>
                  <a:srgbClr val="002060"/>
                </a:solidFill>
                <a:effectLst/>
                <a:latin typeface="Arial" panose="020B0604020202020204" pitchFamily="34" charset="0"/>
                <a:hlinkClick r:id="rId5"/>
              </a:rPr>
              <a:t>Crimestoppers</a:t>
            </a:r>
            <a:endParaRPr kumimoji="0" lang="en-GB" altLang="en-US" b="1" i="0" u="none" strike="noStrike" cap="none" normalizeH="0" baseline="0" dirty="0">
              <a:ln>
                <a:noFill/>
              </a:ln>
              <a:solidFill>
                <a:srgbClr val="00206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Text Box 36">
            <a:extLst>
              <a:ext uri="{FF2B5EF4-FFF2-40B4-BE49-F238E27FC236}">
                <a16:creationId xmlns:a16="http://schemas.microsoft.com/office/drawing/2014/main" id="{E2A69862-4822-4D07-98C5-ACEF5139C2F4}"/>
              </a:ext>
            </a:extLst>
          </p:cNvPr>
          <p:cNvSpPr txBox="1">
            <a:spLocks noChangeArrowheads="1"/>
          </p:cNvSpPr>
          <p:nvPr/>
        </p:nvSpPr>
        <p:spPr bwMode="auto">
          <a:xfrm>
            <a:off x="7908924" y="12473856"/>
            <a:ext cx="3317876" cy="309245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sng" strike="noStrike" cap="none" normalizeH="0" baseline="0" dirty="0">
              <a:ln>
                <a:noFill/>
              </a:ln>
              <a:solidFill>
                <a:srgbClr val="000000"/>
              </a:solidFill>
              <a:effectLst/>
              <a:latin typeface="Arial" panose="020B0604020202020204" pitchFamily="34" charset="0"/>
            </a:endParaRPr>
          </a:p>
        </p:txBody>
      </p:sp>
      <p:graphicFrame>
        <p:nvGraphicFramePr>
          <p:cNvPr id="44" name="Chart 43">
            <a:extLst>
              <a:ext uri="{FF2B5EF4-FFF2-40B4-BE49-F238E27FC236}">
                <a16:creationId xmlns:a16="http://schemas.microsoft.com/office/drawing/2014/main" id="{1B6F4604-7425-4A7F-8861-19E0D9D9F589}"/>
              </a:ext>
            </a:extLst>
          </p:cNvPr>
          <p:cNvGraphicFramePr/>
          <p:nvPr>
            <p:extLst>
              <p:ext uri="{D42A27DB-BD31-4B8C-83A1-F6EECF244321}">
                <p14:modId xmlns:p14="http://schemas.microsoft.com/office/powerpoint/2010/main" val="3601341627"/>
              </p:ext>
            </p:extLst>
          </p:nvPr>
        </p:nvGraphicFramePr>
        <p:xfrm>
          <a:off x="6345117" y="3555568"/>
          <a:ext cx="5224582" cy="3613637"/>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5" name="Chart 44">
            <a:extLst>
              <a:ext uri="{FF2B5EF4-FFF2-40B4-BE49-F238E27FC236}">
                <a16:creationId xmlns:a16="http://schemas.microsoft.com/office/drawing/2014/main" id="{D2CD57DC-C83E-4914-852C-950810197BD3}"/>
              </a:ext>
            </a:extLst>
          </p:cNvPr>
          <p:cNvGraphicFramePr/>
          <p:nvPr>
            <p:extLst>
              <p:ext uri="{D42A27DB-BD31-4B8C-83A1-F6EECF244321}">
                <p14:modId xmlns:p14="http://schemas.microsoft.com/office/powerpoint/2010/main" val="2255968444"/>
              </p:ext>
            </p:extLst>
          </p:nvPr>
        </p:nvGraphicFramePr>
        <p:xfrm>
          <a:off x="622301" y="3519941"/>
          <a:ext cx="5103934" cy="3684893"/>
        </p:xfrm>
        <a:graphic>
          <a:graphicData uri="http://schemas.openxmlformats.org/drawingml/2006/chart">
            <c:chart xmlns:c="http://schemas.openxmlformats.org/drawingml/2006/chart" xmlns:r="http://schemas.openxmlformats.org/officeDocument/2006/relationships" r:id="rId7"/>
          </a:graphicData>
        </a:graphic>
      </p:graphicFrame>
      <p:pic>
        <p:nvPicPr>
          <p:cNvPr id="19" name="Online Media 18" title="Are You Listening?">
            <a:hlinkClick r:id="" action="ppaction://media"/>
            <a:extLst>
              <a:ext uri="{FF2B5EF4-FFF2-40B4-BE49-F238E27FC236}">
                <a16:creationId xmlns:a16="http://schemas.microsoft.com/office/drawing/2014/main" id="{8680278A-F43B-40A3-8E03-BE632C6606FD}"/>
              </a:ext>
            </a:extLst>
          </p:cNvPr>
          <p:cNvPicPr>
            <a:picLocks noRot="1" noChangeAspect="1"/>
          </p:cNvPicPr>
          <p:nvPr>
            <a:videoFile r:link="rId1"/>
          </p:nvPr>
        </p:nvPicPr>
        <p:blipFill>
          <a:blip r:embed="rId8"/>
          <a:stretch>
            <a:fillRect/>
          </a:stretch>
        </p:blipFill>
        <p:spPr>
          <a:xfrm>
            <a:off x="6613523" y="10293466"/>
            <a:ext cx="5105401" cy="5201330"/>
          </a:xfrm>
          <a:prstGeom prst="rect">
            <a:avLst/>
          </a:prstGeom>
        </p:spPr>
      </p:pic>
      <p:pic>
        <p:nvPicPr>
          <p:cNvPr id="18" name="Picture 17">
            <a:extLst>
              <a:ext uri="{FF2B5EF4-FFF2-40B4-BE49-F238E27FC236}">
                <a16:creationId xmlns:a16="http://schemas.microsoft.com/office/drawing/2014/main" id="{4B57376F-1405-4F4E-AFEE-E5C7BD3AD34C}"/>
              </a:ext>
            </a:extLst>
          </p:cNvPr>
          <p:cNvPicPr>
            <a:picLocks noChangeAspect="1"/>
          </p:cNvPicPr>
          <p:nvPr/>
        </p:nvPicPr>
        <p:blipFill rotWithShape="1">
          <a:blip r:embed="rId9"/>
          <a:srcRect t="7896" b="8698"/>
          <a:stretch/>
        </p:blipFill>
        <p:spPr>
          <a:xfrm>
            <a:off x="1250940" y="477154"/>
            <a:ext cx="1527664" cy="601453"/>
          </a:xfrm>
          <a:prstGeom prst="rect">
            <a:avLst/>
          </a:prstGeom>
        </p:spPr>
      </p:pic>
      <p:pic>
        <p:nvPicPr>
          <p:cNvPr id="21" name="Picture 20" descr="A picture containing text, clipart&#10;&#10;Description automatically generated">
            <a:extLst>
              <a:ext uri="{FF2B5EF4-FFF2-40B4-BE49-F238E27FC236}">
                <a16:creationId xmlns:a16="http://schemas.microsoft.com/office/drawing/2014/main" id="{38560121-D057-4402-ABD0-61E2653258F6}"/>
              </a:ext>
            </a:extLst>
          </p:cNvPr>
          <p:cNvPicPr>
            <a:picLocks noChangeAspect="1"/>
          </p:cNvPicPr>
          <p:nvPr/>
        </p:nvPicPr>
        <p:blipFill rotWithShape="1">
          <a:blip r:embed="rId10">
            <a:extLst>
              <a:ext uri="{28A0092B-C50C-407E-A947-70E740481C1C}">
                <a14:useLocalDpi xmlns:a14="http://schemas.microsoft.com/office/drawing/2010/main" val="0"/>
              </a:ext>
            </a:extLst>
          </a:blip>
          <a:srcRect l="9627" t="18539" r="8132" b="19641"/>
          <a:stretch/>
        </p:blipFill>
        <p:spPr>
          <a:xfrm>
            <a:off x="4292331" y="652516"/>
            <a:ext cx="1720935" cy="478877"/>
          </a:xfrm>
          <a:prstGeom prst="rect">
            <a:avLst/>
          </a:prstGeom>
        </p:spPr>
      </p:pic>
      <p:sp>
        <p:nvSpPr>
          <p:cNvPr id="4" name="TextBox 3">
            <a:extLst>
              <a:ext uri="{FF2B5EF4-FFF2-40B4-BE49-F238E27FC236}">
                <a16:creationId xmlns:a16="http://schemas.microsoft.com/office/drawing/2014/main" id="{DCBF52A9-8F6F-4465-85DA-E80636DD352F}"/>
              </a:ext>
            </a:extLst>
          </p:cNvPr>
          <p:cNvSpPr txBox="1"/>
          <p:nvPr/>
        </p:nvSpPr>
        <p:spPr>
          <a:xfrm>
            <a:off x="463551" y="302399"/>
            <a:ext cx="5632450" cy="911225"/>
          </a:xfrm>
          <a:prstGeom prst="rect">
            <a:avLst/>
          </a:prstGeom>
          <a:noFill/>
          <a:ln>
            <a:solidFill>
              <a:schemeClr val="tx1"/>
            </a:solidFill>
          </a:ln>
        </p:spPr>
        <p:txBody>
          <a:bodyPr wrap="square" rtlCol="0">
            <a:spAutoFit/>
          </a:bodyPr>
          <a:lstStyle/>
          <a:p>
            <a:endParaRPr lang="en-GB" dirty="0"/>
          </a:p>
        </p:txBody>
      </p:sp>
      <p:sp>
        <p:nvSpPr>
          <p:cNvPr id="2" name="Footer Placeholder 1">
            <a:extLst>
              <a:ext uri="{FF2B5EF4-FFF2-40B4-BE49-F238E27FC236}">
                <a16:creationId xmlns:a16="http://schemas.microsoft.com/office/drawing/2014/main" id="{DFB9F75E-62E1-4B33-93C8-5A1181922303}"/>
              </a:ext>
            </a:extLst>
          </p:cNvPr>
          <p:cNvSpPr>
            <a:spLocks noGrp="1"/>
          </p:cNvSpPr>
          <p:nvPr>
            <p:ph type="ftr" sz="quarter" idx="11"/>
          </p:nvPr>
        </p:nvSpPr>
        <p:spPr>
          <a:xfrm>
            <a:off x="434975" y="15724414"/>
            <a:ext cx="11283950" cy="372286"/>
          </a:xfrm>
        </p:spPr>
        <p:txBody>
          <a:bodyPr/>
          <a:lstStyle/>
          <a:p>
            <a:pPr algn="l"/>
            <a:r>
              <a:rPr lang="en-GB" dirty="0"/>
              <a:t>March 2022										         pandorsetsafeguardingchildrenpartnership@bcpcouncil.gov.uk</a:t>
            </a:r>
          </a:p>
        </p:txBody>
      </p:sp>
    </p:spTree>
    <p:extLst>
      <p:ext uri="{BB962C8B-B14F-4D97-AF65-F5344CB8AC3E}">
        <p14:creationId xmlns:p14="http://schemas.microsoft.com/office/powerpoint/2010/main" val="35070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9"/>
                </p:tgtEl>
              </p:cMediaNode>
            </p:video>
            <p:seq concurrent="1" nextAc="seek">
              <p:cTn id="8" restart="whenNotActive" fill="hold" evtFilter="cancelBubble" nodeType="interactiveSeq">
                <p:stCondLst>
                  <p:cond evt="onClick" delay="0">
                    <p:tgtEl>
                      <p:spTgt spid="19"/>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9"/>
                                        </p:tgtEl>
                                      </p:cBhvr>
                                    </p:cmd>
                                  </p:childTnLst>
                                </p:cTn>
                              </p:par>
                            </p:childTnLst>
                          </p:cTn>
                        </p:par>
                      </p:childTnLst>
                    </p:cTn>
                  </p:par>
                </p:childTnLst>
              </p:cTn>
              <p:nextCondLst>
                <p:cond evt="onClick" delay="0">
                  <p:tgtEl>
                    <p:spTgt spid="19"/>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8DD07149-98FD-423D-838A-83774AEFFC2F}"/>
              </a:ext>
            </a:extLst>
          </p:cNvPr>
          <p:cNvSpPr txBox="1"/>
          <p:nvPr/>
        </p:nvSpPr>
        <p:spPr>
          <a:xfrm>
            <a:off x="182165" y="342654"/>
            <a:ext cx="11760200" cy="1068241"/>
          </a:xfrm>
          <a:prstGeom prst="rect">
            <a:avLst/>
          </a:prstGeom>
          <a:noFill/>
        </p:spPr>
        <p:txBody>
          <a:bodyPr wrap="square">
            <a:spAutoFit/>
          </a:bodyPr>
          <a:lstStyle/>
          <a:p>
            <a:pPr marL="228600" marR="0" indent="0">
              <a:lnSpc>
                <a:spcPct val="119000"/>
              </a:lnSpc>
              <a:spcBef>
                <a:spcPts val="0"/>
              </a:spcBef>
              <a:spcAft>
                <a:spcPts val="600"/>
              </a:spcAft>
            </a:pPr>
            <a:r>
              <a:rPr lang="en-US" kern="1400" dirty="0">
                <a:ln>
                  <a:noFill/>
                </a:ln>
                <a:solidFill>
                  <a:srgbClr val="000000"/>
                </a:solidFill>
                <a:effectLst/>
                <a:latin typeface="Arial" panose="020B0604020202020204" pitchFamily="34" charset="0"/>
                <a:cs typeface="Arial" panose="020B0604020202020204" pitchFamily="34" charset="0"/>
              </a:rPr>
              <a:t>Young people in Years 9 and 10 were offered the opportunity to share their views via an online survey available at three local secondary schools.  There were 210 responses in total and below is a summary of their voices….</a:t>
            </a:r>
          </a:p>
          <a:p>
            <a:pPr marL="0" marR="0" indent="0">
              <a:lnSpc>
                <a:spcPct val="119000"/>
              </a:lnSpc>
              <a:spcBef>
                <a:spcPts val="0"/>
              </a:spcBef>
              <a:spcAft>
                <a:spcPts val="600"/>
              </a:spcAft>
            </a:pPr>
            <a:r>
              <a:rPr lang="en-US" sz="1400" kern="1400" dirty="0">
                <a:ln>
                  <a:noFill/>
                </a:ln>
                <a:solidFill>
                  <a:srgbClr val="000000"/>
                </a:solidFill>
                <a:effectLst/>
                <a:latin typeface="Calibri" panose="020F0502020204030204" pitchFamily="34" charset="0"/>
              </a:rPr>
              <a:t> </a:t>
            </a:r>
          </a:p>
        </p:txBody>
      </p:sp>
      <p:sp>
        <p:nvSpPr>
          <p:cNvPr id="7" name="Text Box 3">
            <a:extLst>
              <a:ext uri="{FF2B5EF4-FFF2-40B4-BE49-F238E27FC236}">
                <a16:creationId xmlns:a16="http://schemas.microsoft.com/office/drawing/2014/main" id="{FAFAE3B0-2226-46DC-A74E-42D4915EB4ED}"/>
              </a:ext>
            </a:extLst>
          </p:cNvPr>
          <p:cNvSpPr txBox="1">
            <a:spLocks noChangeArrowheads="1"/>
          </p:cNvSpPr>
          <p:nvPr/>
        </p:nvSpPr>
        <p:spPr bwMode="auto">
          <a:xfrm>
            <a:off x="374572" y="1207410"/>
            <a:ext cx="5183981" cy="3380457"/>
          </a:xfrm>
          <a:prstGeom prst="rect">
            <a:avLst/>
          </a:prstGeom>
          <a:noFill/>
          <a:ln w="38100" algn="ctr">
            <a:solidFill>
              <a:srgbClr val="085296"/>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 Box 6">
            <a:extLst>
              <a:ext uri="{FF2B5EF4-FFF2-40B4-BE49-F238E27FC236}">
                <a16:creationId xmlns:a16="http://schemas.microsoft.com/office/drawing/2014/main" id="{CA256CAB-CDAA-4074-BC07-54546B07D731}"/>
              </a:ext>
            </a:extLst>
          </p:cNvPr>
          <p:cNvSpPr txBox="1">
            <a:spLocks noChangeArrowheads="1"/>
          </p:cNvSpPr>
          <p:nvPr/>
        </p:nvSpPr>
        <p:spPr bwMode="auto">
          <a:xfrm>
            <a:off x="5999836" y="1173646"/>
            <a:ext cx="5778816" cy="3380457"/>
          </a:xfrm>
          <a:prstGeom prst="rect">
            <a:avLst/>
          </a:prstGeom>
          <a:noFill/>
          <a:ln w="38100" algn="ctr">
            <a:solidFill>
              <a:srgbClr val="085296"/>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 Box 8">
            <a:extLst>
              <a:ext uri="{FF2B5EF4-FFF2-40B4-BE49-F238E27FC236}">
                <a16:creationId xmlns:a16="http://schemas.microsoft.com/office/drawing/2014/main" id="{73377164-97B6-48FC-91B0-92E656C3C948}"/>
              </a:ext>
            </a:extLst>
          </p:cNvPr>
          <p:cNvSpPr txBox="1">
            <a:spLocks noChangeArrowheads="1"/>
          </p:cNvSpPr>
          <p:nvPr/>
        </p:nvSpPr>
        <p:spPr bwMode="auto">
          <a:xfrm>
            <a:off x="374572" y="4910136"/>
            <a:ext cx="5183981" cy="3380457"/>
          </a:xfrm>
          <a:prstGeom prst="rect">
            <a:avLst/>
          </a:prstGeom>
          <a:noFill/>
          <a:ln w="38100" algn="ctr">
            <a:solidFill>
              <a:srgbClr val="085296"/>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 Box 9">
            <a:extLst>
              <a:ext uri="{FF2B5EF4-FFF2-40B4-BE49-F238E27FC236}">
                <a16:creationId xmlns:a16="http://schemas.microsoft.com/office/drawing/2014/main" id="{9BF80D1F-77A2-4DD7-837A-396512C61870}"/>
              </a:ext>
            </a:extLst>
          </p:cNvPr>
          <p:cNvSpPr txBox="1">
            <a:spLocks noChangeArrowheads="1"/>
          </p:cNvSpPr>
          <p:nvPr/>
        </p:nvSpPr>
        <p:spPr bwMode="auto">
          <a:xfrm>
            <a:off x="6023490" y="4927693"/>
            <a:ext cx="5755162" cy="3380456"/>
          </a:xfrm>
          <a:prstGeom prst="rect">
            <a:avLst/>
          </a:prstGeom>
          <a:noFill/>
          <a:ln w="38100" algn="ctr">
            <a:solidFill>
              <a:srgbClr val="085296"/>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 Box 12">
            <a:extLst>
              <a:ext uri="{FF2B5EF4-FFF2-40B4-BE49-F238E27FC236}">
                <a16:creationId xmlns:a16="http://schemas.microsoft.com/office/drawing/2014/main" id="{4A0EA4AD-1AB9-4453-89F0-9DD6D1E7BAF9}"/>
              </a:ext>
            </a:extLst>
          </p:cNvPr>
          <p:cNvSpPr txBox="1">
            <a:spLocks noChangeArrowheads="1"/>
          </p:cNvSpPr>
          <p:nvPr/>
        </p:nvSpPr>
        <p:spPr bwMode="auto">
          <a:xfrm>
            <a:off x="357704" y="8612862"/>
            <a:ext cx="11409120" cy="2859849"/>
          </a:xfrm>
          <a:prstGeom prst="rect">
            <a:avLst/>
          </a:prstGeom>
          <a:solidFill>
            <a:srgbClr val="FFFFFF"/>
          </a:solidFill>
          <a:ln w="31750" algn="ctr">
            <a:solidFill>
              <a:srgbClr val="ED7D31"/>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000" tIns="324000"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b="0" i="0" u="none" strike="noStrike" cap="none" normalizeH="0" dirty="0">
                <a:ln>
                  <a:noFill/>
                </a:ln>
                <a:solidFill>
                  <a:srgbClr val="000000"/>
                </a:solidFill>
                <a:effectLst/>
                <a:latin typeface="Arial" panose="020B0604020202020204" pitchFamily="34" charset="0"/>
                <a:cs typeface="Arial" panose="020B0604020202020204" pitchFamily="34" charset="0"/>
              </a:rPr>
              <a:t>The key findings from the survey showed that young people are most concerned about being a victim of crime, local gangs and being bullied. On the opposite end, young people felt least concerned about travelling to and from school and being pressured to join gangs. The majority of young people said they felt safe in the area they lived in during the day but felt less safe during the evening.  To support with this, they said more CCTV in parks and public places, more uniformed police officers and fewer drug dealers would help them feel safer in the area they live. Just over half the young people asked knew how to report a non urgent crime to police and make a report, this shows that young people would benefit from education on how to report something and what support is available if they have any concerns. ‘Fearless’ offers advice to young people about crimes that may have affected them and maintains their anonymity. It’s part of Crimestoppers </a:t>
            </a:r>
            <a:r>
              <a:rPr kumimoji="0" lang="en-GB" altLang="en-US" b="1" i="0" u="sng" strike="noStrike" cap="none" normalizeH="0" dirty="0">
                <a:ln>
                  <a:noFill/>
                </a:ln>
                <a:solidFill>
                  <a:srgbClr val="085296"/>
                </a:solidFill>
                <a:effectLst/>
                <a:latin typeface="Arial" panose="020B0604020202020204" pitchFamily="34" charset="0"/>
                <a:cs typeface="Arial" panose="020B0604020202020204" pitchFamily="34" charset="0"/>
                <a:hlinkClick r:id="rId3"/>
              </a:rPr>
              <a:t>Fearless</a:t>
            </a:r>
            <a:endParaRPr kumimoji="0" lang="en-GB" altLang="en-US" b="1" i="0" u="none" strike="noStrike" cap="none" normalizeH="0" dirty="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3" name="Online Media 12" title="County lines – What are the signs of exploitation Message for parents">
            <a:hlinkClick r:id="" action="ppaction://media"/>
            <a:extLst>
              <a:ext uri="{FF2B5EF4-FFF2-40B4-BE49-F238E27FC236}">
                <a16:creationId xmlns:a16="http://schemas.microsoft.com/office/drawing/2014/main" id="{E2FEAD94-D7D8-49E5-9EF6-5107D4A4F6C9}"/>
              </a:ext>
            </a:extLst>
          </p:cNvPr>
          <p:cNvPicPr>
            <a:picLocks noRot="1" noChangeAspect="1"/>
          </p:cNvPicPr>
          <p:nvPr>
            <a:videoFile r:link="rId1"/>
          </p:nvPr>
        </p:nvPicPr>
        <p:blipFill>
          <a:blip r:embed="rId4"/>
          <a:stretch>
            <a:fillRect/>
          </a:stretch>
        </p:blipFill>
        <p:spPr>
          <a:xfrm>
            <a:off x="374572" y="11789834"/>
            <a:ext cx="6696946" cy="3887614"/>
          </a:xfrm>
          <a:prstGeom prst="rect">
            <a:avLst/>
          </a:prstGeom>
        </p:spPr>
      </p:pic>
      <p:pic>
        <p:nvPicPr>
          <p:cNvPr id="15" name="Picture 14" descr="Text&#10;&#10;Description automatically generated">
            <a:extLst>
              <a:ext uri="{FF2B5EF4-FFF2-40B4-BE49-F238E27FC236}">
                <a16:creationId xmlns:a16="http://schemas.microsoft.com/office/drawing/2014/main" id="{0938F8AF-1CE0-4060-B78C-C47BD035743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562720" y="11834752"/>
            <a:ext cx="4254707" cy="3887614"/>
          </a:xfrm>
          <a:prstGeom prst="rect">
            <a:avLst/>
          </a:prstGeom>
        </p:spPr>
      </p:pic>
      <p:graphicFrame>
        <p:nvGraphicFramePr>
          <p:cNvPr id="21" name="Chart 20">
            <a:extLst>
              <a:ext uri="{FF2B5EF4-FFF2-40B4-BE49-F238E27FC236}">
                <a16:creationId xmlns:a16="http://schemas.microsoft.com/office/drawing/2014/main" id="{63DD43B3-13AA-44F3-AFF9-4E4BD2887817}"/>
              </a:ext>
            </a:extLst>
          </p:cNvPr>
          <p:cNvGraphicFramePr/>
          <p:nvPr>
            <p:extLst>
              <p:ext uri="{D42A27DB-BD31-4B8C-83A1-F6EECF244321}">
                <p14:modId xmlns:p14="http://schemas.microsoft.com/office/powerpoint/2010/main" val="1828419868"/>
              </p:ext>
            </p:extLst>
          </p:nvPr>
        </p:nvGraphicFramePr>
        <p:xfrm>
          <a:off x="6096000" y="1221786"/>
          <a:ext cx="5721427" cy="328417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2" name="Chart 21">
            <a:extLst>
              <a:ext uri="{FF2B5EF4-FFF2-40B4-BE49-F238E27FC236}">
                <a16:creationId xmlns:a16="http://schemas.microsoft.com/office/drawing/2014/main" id="{02F1BCF4-30D1-44A4-867C-0E9FEECCC6DC}"/>
              </a:ext>
            </a:extLst>
          </p:cNvPr>
          <p:cNvGraphicFramePr/>
          <p:nvPr>
            <p:extLst>
              <p:ext uri="{D42A27DB-BD31-4B8C-83A1-F6EECF244321}">
                <p14:modId xmlns:p14="http://schemas.microsoft.com/office/powerpoint/2010/main" val="792143640"/>
              </p:ext>
            </p:extLst>
          </p:nvPr>
        </p:nvGraphicFramePr>
        <p:xfrm>
          <a:off x="490266" y="1294763"/>
          <a:ext cx="4974099" cy="3221145"/>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3" name="Chart 22">
            <a:extLst>
              <a:ext uri="{FF2B5EF4-FFF2-40B4-BE49-F238E27FC236}">
                <a16:creationId xmlns:a16="http://schemas.microsoft.com/office/drawing/2014/main" id="{EBB7CDBE-110E-456C-A4FE-DE3BD2031EA5}"/>
              </a:ext>
            </a:extLst>
          </p:cNvPr>
          <p:cNvGraphicFramePr/>
          <p:nvPr>
            <p:extLst>
              <p:ext uri="{D42A27DB-BD31-4B8C-83A1-F6EECF244321}">
                <p14:modId xmlns:p14="http://schemas.microsoft.com/office/powerpoint/2010/main" val="1048486671"/>
              </p:ext>
            </p:extLst>
          </p:nvPr>
        </p:nvGraphicFramePr>
        <p:xfrm>
          <a:off x="442041" y="5058921"/>
          <a:ext cx="5022324" cy="3223933"/>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24" name="Chart 23">
            <a:extLst>
              <a:ext uri="{FF2B5EF4-FFF2-40B4-BE49-F238E27FC236}">
                <a16:creationId xmlns:a16="http://schemas.microsoft.com/office/drawing/2014/main" id="{1309C484-B27D-4924-BA67-6011E27FCA79}"/>
              </a:ext>
            </a:extLst>
          </p:cNvPr>
          <p:cNvGraphicFramePr/>
          <p:nvPr>
            <p:extLst>
              <p:ext uri="{D42A27DB-BD31-4B8C-83A1-F6EECF244321}">
                <p14:modId xmlns:p14="http://schemas.microsoft.com/office/powerpoint/2010/main" val="1293057173"/>
              </p:ext>
            </p:extLst>
          </p:nvPr>
        </p:nvGraphicFramePr>
        <p:xfrm>
          <a:off x="6062264" y="5010736"/>
          <a:ext cx="5653959" cy="3223933"/>
        </p:xfrm>
        <a:graphic>
          <a:graphicData uri="http://schemas.openxmlformats.org/drawingml/2006/chart">
            <c:chart xmlns:c="http://schemas.openxmlformats.org/drawingml/2006/chart" xmlns:r="http://schemas.openxmlformats.org/officeDocument/2006/relationships" r:id="rId9"/>
          </a:graphicData>
        </a:graphic>
      </p:graphicFrame>
      <p:sp>
        <p:nvSpPr>
          <p:cNvPr id="2" name="Footer Placeholder 1">
            <a:extLst>
              <a:ext uri="{FF2B5EF4-FFF2-40B4-BE49-F238E27FC236}">
                <a16:creationId xmlns:a16="http://schemas.microsoft.com/office/drawing/2014/main" id="{84A79028-09EA-4745-B036-52AF2A812257}"/>
              </a:ext>
            </a:extLst>
          </p:cNvPr>
          <p:cNvSpPr>
            <a:spLocks noGrp="1"/>
          </p:cNvSpPr>
          <p:nvPr>
            <p:ph type="ftr" sz="quarter" idx="11"/>
          </p:nvPr>
        </p:nvSpPr>
        <p:spPr>
          <a:xfrm>
            <a:off x="357703" y="15677448"/>
            <a:ext cx="11459723" cy="578552"/>
          </a:xfrm>
        </p:spPr>
        <p:txBody>
          <a:bodyPr/>
          <a:lstStyle/>
          <a:p>
            <a:pPr algn="l"/>
            <a:r>
              <a:rPr lang="en-GB" dirty="0"/>
              <a:t>March 2022										             pandorsetsafeguardingchildrenpartnership@bcpcouncil.gov.uk</a:t>
            </a:r>
          </a:p>
        </p:txBody>
      </p:sp>
    </p:spTree>
    <p:extLst>
      <p:ext uri="{BB962C8B-B14F-4D97-AF65-F5344CB8AC3E}">
        <p14:creationId xmlns:p14="http://schemas.microsoft.com/office/powerpoint/2010/main" val="1368528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3"/>
                </p:tgtEl>
              </p:cMediaNode>
            </p:video>
            <p:seq concurrent="1" nextAc="seek">
              <p:cTn id="8" restart="whenNotActive" fill="hold" evtFilter="cancelBubble" nodeType="interactiveSeq">
                <p:stCondLst>
                  <p:cond evt="onClick" delay="0">
                    <p:tgtEl>
                      <p:spTgt spid="1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3"/>
                                        </p:tgtEl>
                                      </p:cBhvr>
                                    </p:cmd>
                                  </p:childTnLst>
                                </p:cTn>
                              </p:par>
                            </p:childTnLst>
                          </p:cTn>
                        </p:par>
                      </p:childTnLst>
                    </p:cTn>
                  </p:par>
                </p:childTnLst>
              </p:cTn>
              <p:nextCondLst>
                <p:cond evt="onClick" delay="0">
                  <p:tgtEl>
                    <p:spTgt spid="13"/>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a:extLst>
              <a:ext uri="{FF2B5EF4-FFF2-40B4-BE49-F238E27FC236}">
                <a16:creationId xmlns:a16="http://schemas.microsoft.com/office/drawing/2014/main" id="{072D7430-B477-42A4-8782-7605769447BF}"/>
              </a:ext>
            </a:extLst>
          </p:cNvPr>
          <p:cNvSpPr txBox="1">
            <a:spLocks noChangeArrowheads="1"/>
          </p:cNvSpPr>
          <p:nvPr/>
        </p:nvSpPr>
        <p:spPr bwMode="auto">
          <a:xfrm>
            <a:off x="241300" y="11090711"/>
            <a:ext cx="5854700" cy="4733488"/>
          </a:xfrm>
          <a:prstGeom prst="rect">
            <a:avLst/>
          </a:prstGeom>
          <a:noFill/>
          <a:ln w="38100" algn="ctr">
            <a:solidFill>
              <a:srgbClr val="085296"/>
            </a:solidFill>
            <a:prstDash val="dash"/>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800"/>
              </a:spcBef>
              <a:spcAft>
                <a:spcPts val="200"/>
              </a:spcAft>
              <a:buClrTx/>
              <a:buSzTx/>
              <a:buFontTx/>
              <a:buNone/>
              <a:tabLst/>
            </a:pPr>
            <a:endParaRPr kumimoji="0" lang="en-GB" altLang="en-US" sz="800" b="1" i="0" u="none" strike="noStrike" cap="none" normalizeH="0" baseline="0" dirty="0">
              <a:ln>
                <a:noFill/>
              </a:ln>
              <a:solidFill>
                <a:srgbClr val="FF6600"/>
              </a:solidFill>
              <a:effectLst/>
              <a:latin typeface="Verdana Pro Black" panose="020B0A04030504040204" pitchFamily="34" charset="0"/>
            </a:endParaRPr>
          </a:p>
          <a:p>
            <a:pPr marL="0" marR="0" lvl="0" indent="0" algn="ctr" defTabSz="914400" rtl="0" eaLnBrk="0" fontAlgn="base" latinLnBrk="0" hangingPunct="0">
              <a:lnSpc>
                <a:spcPct val="100000"/>
              </a:lnSpc>
              <a:spcBef>
                <a:spcPts val="800"/>
              </a:spcBef>
              <a:spcAft>
                <a:spcPts val="200"/>
              </a:spcAft>
              <a:buClrTx/>
              <a:buSzTx/>
              <a:buFontTx/>
              <a:buNone/>
              <a:tabLst/>
            </a:pPr>
            <a:r>
              <a:rPr kumimoji="0" lang="en-GB" altLang="en-US" sz="2800" b="1" i="0" u="none" strike="noStrike" cap="none" normalizeH="0" baseline="0" dirty="0">
                <a:ln>
                  <a:noFill/>
                </a:ln>
                <a:solidFill>
                  <a:srgbClr val="FF6600"/>
                </a:solidFill>
                <a:effectLst/>
                <a:latin typeface="Verdana Pro Black" panose="020B0A04030504040204" pitchFamily="34" charset="0"/>
              </a:rPr>
              <a:t>Spotting the signs</a:t>
            </a:r>
          </a:p>
          <a:p>
            <a:pPr marL="0" marR="0" lvl="0" indent="0" algn="ctr" defTabSz="914400" rtl="0" eaLnBrk="0" fontAlgn="base" latinLnBrk="0" hangingPunct="0">
              <a:lnSpc>
                <a:spcPct val="100000"/>
              </a:lnSpc>
              <a:spcBef>
                <a:spcPts val="800"/>
              </a:spcBef>
              <a:spcAft>
                <a:spcPts val="200"/>
              </a:spcAft>
              <a:buClrTx/>
              <a:buSzTx/>
              <a:buFontTx/>
              <a:buNone/>
              <a:tabLst/>
            </a:pPr>
            <a:endParaRPr kumimoji="0" lang="en-GB" altLang="en-US" sz="800" b="0" i="0" u="none" strike="noStrike" cap="none" normalizeH="0" baseline="0" dirty="0">
              <a:ln>
                <a:noFill/>
              </a:ln>
              <a:solidFill>
                <a:srgbClr val="FF6600"/>
              </a:solidFill>
              <a:effectLst/>
              <a:latin typeface="Verdana Pro Black" panose="020B0A04030504040204" pitchFamily="34" charset="0"/>
            </a:endParaRPr>
          </a:p>
          <a:p>
            <a:pPr marL="742950" lvl="1" indent="-285750" defTabSz="914400" eaLnBrk="0" fontAlgn="base" hangingPunct="0">
              <a:spcBef>
                <a:spcPct val="0"/>
              </a:spcBef>
              <a:spcAft>
                <a:spcPts val="10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Are they frequently going missing from school or home?</a:t>
            </a:r>
          </a:p>
          <a:p>
            <a:pPr marL="742950" lvl="1" indent="-285750" defTabSz="914400" eaLnBrk="0" fontAlgn="base" hangingPunct="0">
              <a:spcBef>
                <a:spcPct val="0"/>
              </a:spcBef>
              <a:spcAft>
                <a:spcPts val="10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Are they travelling alone to places far away from home?</a:t>
            </a:r>
          </a:p>
          <a:p>
            <a:pPr marL="742950" lvl="1" indent="-285750" defTabSz="914400" eaLnBrk="0" fontAlgn="base" hangingPunct="0">
              <a:spcBef>
                <a:spcPct val="0"/>
              </a:spcBef>
              <a:spcAft>
                <a:spcPts val="10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Do they suddenly have lots of money/new clothes/new mobile phones?</a:t>
            </a:r>
          </a:p>
          <a:p>
            <a:pPr marL="742950" lvl="1" indent="-285750" defTabSz="914400" eaLnBrk="0" fontAlgn="base" hangingPunct="0">
              <a:spcBef>
                <a:spcPct val="0"/>
              </a:spcBef>
              <a:spcAft>
                <a:spcPts val="10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Are they receiving a lot more calls or texts than usual?</a:t>
            </a:r>
          </a:p>
          <a:p>
            <a:pPr marL="742950" lvl="1" indent="-285750" defTabSz="914400" eaLnBrk="0" fontAlgn="base" hangingPunct="0">
              <a:spcBef>
                <a:spcPct val="0"/>
              </a:spcBef>
              <a:spcAft>
                <a:spcPts val="10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Are they carrying or selling drugs?</a:t>
            </a:r>
          </a:p>
          <a:p>
            <a:pPr marL="742950" lvl="1" indent="-285750" defTabSz="914400" eaLnBrk="0" fontAlgn="base" hangingPunct="0">
              <a:spcBef>
                <a:spcPct val="0"/>
              </a:spcBef>
              <a:spcAft>
                <a:spcPts val="10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Are they carrying weapons or know people that have access to weapons?</a:t>
            </a:r>
          </a:p>
          <a:p>
            <a:pPr marL="742950" lvl="1" indent="-285750" defTabSz="914400" eaLnBrk="0" fontAlgn="base" hangingPunct="0">
              <a:spcBef>
                <a:spcPct val="0"/>
              </a:spcBef>
              <a:spcAft>
                <a:spcPts val="10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Are they in a relationship with or spending time with someone/people that are older and controlling?</a:t>
            </a:r>
          </a:p>
          <a:p>
            <a:pPr marL="742950" lvl="1" indent="-285750" defTabSz="914400" eaLnBrk="0" fontAlgn="base" hangingPunct="0">
              <a:spcBef>
                <a:spcPct val="0"/>
              </a:spcBef>
              <a:spcAft>
                <a:spcPct val="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Do they have unexplained injuries?</a:t>
            </a:r>
          </a:p>
          <a:p>
            <a:pPr marL="742950" lvl="1" indent="-285750" defTabSz="914400" eaLnBrk="0" fontAlgn="base" hangingPunct="0">
              <a:spcBef>
                <a:spcPct val="0"/>
              </a:spcBef>
              <a:spcAft>
                <a:spcPct val="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Do they seem like they have something to hide?</a:t>
            </a:r>
          </a:p>
          <a:p>
            <a:pPr marL="742950" lvl="1" indent="-285750" defTabSz="914400" eaLnBrk="0" fontAlgn="base" hangingPunct="0">
              <a:spcBef>
                <a:spcPct val="0"/>
              </a:spcBef>
              <a:spcAft>
                <a:spcPct val="0"/>
              </a:spcAft>
              <a:buClr>
                <a:srgbClr val="FF9900"/>
              </a:buClr>
              <a:buSzPct val="120000"/>
              <a:buFont typeface="Wingdings" panose="05000000000000000000" pitchFamily="2" charset="2"/>
              <a:buChar char="v"/>
            </a:pPr>
            <a:r>
              <a:rPr kumimoji="0" lang="en-GB" altLang="en-US" sz="1600" b="0" i="0" u="none" strike="noStrike" cap="none" normalizeH="0" baseline="0" dirty="0">
                <a:ln>
                  <a:noFill/>
                </a:ln>
                <a:solidFill>
                  <a:srgbClr val="000000"/>
                </a:solidFill>
                <a:effectLst/>
                <a:latin typeface="Arial" panose="020B0604020202020204" pitchFamily="34" charset="0"/>
              </a:rPr>
              <a:t>Do they seem scared?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000" b="0" i="0" u="none" strike="noStrike" cap="none" normalizeH="0" baseline="0" dirty="0">
              <a:ln>
                <a:noFill/>
              </a:ln>
              <a:solidFill>
                <a:srgbClr val="000000"/>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 Box 3">
            <a:extLst>
              <a:ext uri="{FF2B5EF4-FFF2-40B4-BE49-F238E27FC236}">
                <a16:creationId xmlns:a16="http://schemas.microsoft.com/office/drawing/2014/main" id="{950B16D2-CBEF-4559-A5D7-62CD81C762C1}"/>
              </a:ext>
            </a:extLst>
          </p:cNvPr>
          <p:cNvSpPr txBox="1">
            <a:spLocks noChangeArrowheads="1"/>
          </p:cNvSpPr>
          <p:nvPr/>
        </p:nvSpPr>
        <p:spPr bwMode="auto">
          <a:xfrm>
            <a:off x="6400800" y="11090710"/>
            <a:ext cx="5549900" cy="4733489"/>
          </a:xfrm>
          <a:prstGeom prst="rect">
            <a:avLst/>
          </a:prstGeom>
          <a:noFill/>
          <a:ln w="38100" algn="ctr">
            <a:solidFill>
              <a:srgbClr val="00CC99"/>
            </a:solidFill>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800" b="1" i="0" u="none" strike="noStrike" cap="none" normalizeH="0" baseline="0" dirty="0">
              <a:ln>
                <a:noFill/>
              </a:ln>
              <a:solidFill>
                <a:srgbClr val="006666"/>
              </a:solidFill>
              <a:effectLst/>
              <a:latin typeface="Verdana Pro Black" panose="020B0A0403050404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1" i="0" u="none" strike="noStrike" cap="none" normalizeH="0" baseline="0" dirty="0">
                <a:ln>
                  <a:noFill/>
                </a:ln>
                <a:solidFill>
                  <a:srgbClr val="006666"/>
                </a:solidFill>
                <a:effectLst/>
                <a:latin typeface="Verdana Pro Black" panose="020B0A04030504040204" pitchFamily="34" charset="0"/>
              </a:rPr>
              <a:t>Information and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800" b="1" i="0" u="none" strike="noStrike" cap="none" normalizeH="0" baseline="0" dirty="0">
                <a:ln>
                  <a:noFill/>
                </a:ln>
                <a:solidFill>
                  <a:srgbClr val="006666"/>
                </a:solidFill>
                <a:effectLst/>
                <a:latin typeface="Verdana Pro Black" panose="020B0A04030504040204" pitchFamily="34" charset="0"/>
              </a:rPr>
              <a:t>Support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800" b="1" i="0" u="none" strike="noStrike" cap="none" normalizeH="0" baseline="0" dirty="0">
              <a:ln>
                <a:noFill/>
              </a:ln>
              <a:solidFill>
                <a:srgbClr val="006666"/>
              </a:solidFill>
              <a:effectLst/>
              <a:latin typeface="Verdana Pro Black" panose="020B0A04030504040204" pitchFamily="34" charset="0"/>
            </a:endParaRPr>
          </a:p>
          <a:p>
            <a:pPr marL="171450" marR="0" lvl="0" indent="-171450" algn="ctr" defTabSz="914400" rtl="0" eaLnBrk="0" fontAlgn="base" latinLnBrk="0" hangingPunct="0">
              <a:lnSpc>
                <a:spcPct val="100000"/>
              </a:lnSpc>
              <a:spcBef>
                <a:spcPct val="0"/>
              </a:spcBef>
              <a:spcAft>
                <a:spcPct val="0"/>
              </a:spcAft>
              <a:buClr>
                <a:srgbClr val="00B050"/>
              </a:buClr>
              <a:buSzPct val="120000"/>
              <a:buFont typeface="Wingdings" panose="05000000000000000000" pitchFamily="2" charset="2"/>
              <a:buChar char="v"/>
              <a:tabLst/>
            </a:pPr>
            <a:endParaRPr kumimoji="0" lang="en-GB" altLang="en-US" sz="800" b="1" i="0" u="none" strike="noStrike" cap="none" normalizeH="0" baseline="0" dirty="0">
              <a:ln>
                <a:noFill/>
              </a:ln>
              <a:solidFill>
                <a:srgbClr val="006666"/>
              </a:solidFill>
              <a:effectLst/>
              <a:latin typeface="Verdana Pro Black" panose="020B0A04030504040204" pitchFamily="34" charset="0"/>
            </a:endParaRPr>
          </a:p>
          <a:p>
            <a:pPr marL="742950" lvl="1" indent="-285750" defTabSz="914400" eaLnBrk="0" fontAlgn="base" hangingPunct="0">
              <a:spcBef>
                <a:spcPct val="0"/>
              </a:spcBef>
              <a:spcAft>
                <a:spcPts val="1200"/>
              </a:spcAft>
              <a:buClr>
                <a:srgbClr val="00B050"/>
              </a:buClr>
              <a:buSzPct val="110000"/>
              <a:buFont typeface="Wingdings" panose="05000000000000000000" pitchFamily="2" charset="2"/>
              <a:buChar char="v"/>
            </a:pPr>
            <a:r>
              <a:rPr kumimoji="0" lang="en-GB" altLang="en-US" b="1" i="0" u="sng" strike="noStrike" cap="none" normalizeH="0" baseline="0" dirty="0">
                <a:ln>
                  <a:noFill/>
                </a:ln>
                <a:solidFill>
                  <a:srgbClr val="00B050"/>
                </a:solidFill>
                <a:effectLst/>
                <a:latin typeface="Arial" panose="020B0604020202020204" pitchFamily="34" charset="0"/>
                <a:hlinkClick r:id="rId2">
                  <a:extLst>
                    <a:ext uri="{A12FA001-AC4F-418D-AE19-62706E023703}">
                      <ahyp:hlinkClr xmlns:ahyp="http://schemas.microsoft.com/office/drawing/2018/hyperlinkcolor" val="tx"/>
                    </a:ext>
                  </a:extLst>
                </a:hlinkClick>
              </a:rPr>
              <a:t>BCP Family Information Directory</a:t>
            </a:r>
            <a:endParaRPr kumimoji="0" lang="en-GB" altLang="en-US" b="1" i="0" u="none" strike="noStrike" cap="none" normalizeH="0" baseline="0" dirty="0">
              <a:ln>
                <a:noFill/>
              </a:ln>
              <a:solidFill>
                <a:srgbClr val="00B050"/>
              </a:solidFill>
              <a:effectLst/>
              <a:latin typeface="Arial" panose="020B0604020202020204" pitchFamily="34" charset="0"/>
            </a:endParaRPr>
          </a:p>
          <a:p>
            <a:pPr marL="742950" lvl="1" indent="-285750" defTabSz="914400" eaLnBrk="0" fontAlgn="base" hangingPunct="0">
              <a:spcBef>
                <a:spcPct val="0"/>
              </a:spcBef>
              <a:spcAft>
                <a:spcPts val="1200"/>
              </a:spcAft>
              <a:buClr>
                <a:srgbClr val="00B050"/>
              </a:buClr>
              <a:buSzPct val="110000"/>
              <a:buFont typeface="Wingdings" panose="05000000000000000000" pitchFamily="2" charset="2"/>
              <a:buChar char="v"/>
            </a:pPr>
            <a:r>
              <a:rPr kumimoji="0" lang="en-GB" altLang="en-US" b="1" i="0" u="sng" strike="noStrike" cap="none" normalizeH="0" baseline="0" dirty="0">
                <a:ln>
                  <a:noFill/>
                </a:ln>
                <a:solidFill>
                  <a:srgbClr val="00B050"/>
                </a:solidFill>
                <a:effectLst/>
                <a:latin typeface="Arial" panose="020B0604020202020204" pitchFamily="34" charset="0"/>
                <a:hlinkClick r:id="rId3">
                  <a:extLst>
                    <a:ext uri="{A12FA001-AC4F-418D-AE19-62706E023703}">
                      <ahyp:hlinkClr xmlns:ahyp="http://schemas.microsoft.com/office/drawing/2018/hyperlinkcolor" val="tx"/>
                    </a:ext>
                  </a:extLst>
                </a:hlinkClick>
              </a:rPr>
              <a:t>PACE</a:t>
            </a:r>
            <a:endParaRPr kumimoji="0" lang="en-GB" altLang="en-US" b="1" i="0" u="none" strike="noStrike" cap="none" normalizeH="0" baseline="0" dirty="0">
              <a:ln>
                <a:noFill/>
              </a:ln>
              <a:solidFill>
                <a:srgbClr val="00B050"/>
              </a:solidFill>
              <a:effectLst/>
              <a:latin typeface="Arial" panose="020B0604020202020204" pitchFamily="34" charset="0"/>
            </a:endParaRPr>
          </a:p>
          <a:p>
            <a:pPr marL="742950" lvl="1" indent="-285750" defTabSz="914400" eaLnBrk="0" fontAlgn="base" hangingPunct="0">
              <a:spcBef>
                <a:spcPct val="0"/>
              </a:spcBef>
              <a:spcAft>
                <a:spcPts val="1200"/>
              </a:spcAft>
              <a:buClr>
                <a:srgbClr val="00B050"/>
              </a:buClr>
              <a:buSzPct val="110000"/>
              <a:buFont typeface="Wingdings" panose="05000000000000000000" pitchFamily="2" charset="2"/>
              <a:buChar char="v"/>
            </a:pPr>
            <a:r>
              <a:rPr kumimoji="0" lang="en-GB" altLang="en-US" b="1" i="0" u="sng" strike="noStrike" cap="none" normalizeH="0" baseline="0" dirty="0">
                <a:ln>
                  <a:noFill/>
                </a:ln>
                <a:solidFill>
                  <a:srgbClr val="00B050"/>
                </a:solidFill>
                <a:effectLst/>
                <a:latin typeface="Arial" panose="020B0604020202020204" pitchFamily="34" charset="0"/>
                <a:hlinkClick r:id="rId4">
                  <a:extLst>
                    <a:ext uri="{A12FA001-AC4F-418D-AE19-62706E023703}">
                      <ahyp:hlinkClr xmlns:ahyp="http://schemas.microsoft.com/office/drawing/2018/hyperlinkcolor" val="tx"/>
                    </a:ext>
                  </a:extLst>
                </a:hlinkClick>
              </a:rPr>
              <a:t>Escape Line</a:t>
            </a:r>
            <a:endParaRPr kumimoji="0" lang="en-GB" altLang="en-US" b="1" i="0" u="none" strike="noStrike" cap="none" normalizeH="0" baseline="0" dirty="0">
              <a:ln>
                <a:noFill/>
              </a:ln>
              <a:solidFill>
                <a:srgbClr val="00B050"/>
              </a:solidFill>
              <a:effectLst/>
              <a:latin typeface="Arial" panose="020B0604020202020204" pitchFamily="34" charset="0"/>
            </a:endParaRPr>
          </a:p>
          <a:p>
            <a:pPr marL="742950" lvl="1" indent="-285750" defTabSz="914400" eaLnBrk="0" fontAlgn="base" hangingPunct="0">
              <a:spcBef>
                <a:spcPct val="0"/>
              </a:spcBef>
              <a:spcAft>
                <a:spcPts val="1200"/>
              </a:spcAft>
              <a:buClr>
                <a:srgbClr val="00B050"/>
              </a:buClr>
              <a:buSzPct val="110000"/>
              <a:buFont typeface="Wingdings" panose="05000000000000000000" pitchFamily="2" charset="2"/>
              <a:buChar char="v"/>
            </a:pPr>
            <a:r>
              <a:rPr kumimoji="0" lang="en-GB" altLang="en-US" b="1" i="0" u="sng" strike="noStrike" cap="none" normalizeH="0" baseline="0" dirty="0">
                <a:ln>
                  <a:noFill/>
                </a:ln>
                <a:solidFill>
                  <a:srgbClr val="00B050"/>
                </a:solidFill>
                <a:effectLst/>
                <a:latin typeface="Arial" panose="020B0604020202020204" pitchFamily="34" charset="0"/>
                <a:hlinkClick r:id="rId5">
                  <a:extLst>
                    <a:ext uri="{A12FA001-AC4F-418D-AE19-62706E023703}">
                      <ahyp:hlinkClr xmlns:ahyp="http://schemas.microsoft.com/office/drawing/2018/hyperlinkcolor" val="tx"/>
                    </a:ext>
                  </a:extLst>
                </a:hlinkClick>
              </a:rPr>
              <a:t>Dorset Police</a:t>
            </a:r>
            <a:endParaRPr kumimoji="0" lang="en-GB" altLang="en-US" b="1" i="0" u="none" strike="noStrike" cap="none" normalizeH="0" baseline="0" dirty="0">
              <a:ln>
                <a:noFill/>
              </a:ln>
              <a:solidFill>
                <a:srgbClr val="00B050"/>
              </a:solidFill>
              <a:effectLst/>
              <a:latin typeface="Arial" panose="020B0604020202020204" pitchFamily="34" charset="0"/>
            </a:endParaRPr>
          </a:p>
          <a:p>
            <a:pPr marL="742950" lvl="1" indent="-285750" defTabSz="914400" eaLnBrk="0" fontAlgn="base" hangingPunct="0">
              <a:spcBef>
                <a:spcPct val="0"/>
              </a:spcBef>
              <a:spcAft>
                <a:spcPts val="1200"/>
              </a:spcAft>
              <a:buClr>
                <a:srgbClr val="00B050"/>
              </a:buClr>
              <a:buSzPct val="110000"/>
              <a:buFont typeface="Wingdings" panose="05000000000000000000" pitchFamily="2" charset="2"/>
              <a:buChar char="v"/>
            </a:pPr>
            <a:r>
              <a:rPr kumimoji="0" lang="en-GB" altLang="en-US" b="1" i="0" u="sng" strike="noStrike" cap="none" normalizeH="0" baseline="0" dirty="0">
                <a:ln>
                  <a:noFill/>
                </a:ln>
                <a:solidFill>
                  <a:srgbClr val="00B050"/>
                </a:solidFill>
                <a:effectLst/>
                <a:latin typeface="Arial" panose="020B0604020202020204" pitchFamily="34" charset="0"/>
                <a:hlinkClick r:id="rId6">
                  <a:extLst>
                    <a:ext uri="{A12FA001-AC4F-418D-AE19-62706E023703}">
                      <ahyp:hlinkClr xmlns:ahyp="http://schemas.microsoft.com/office/drawing/2018/hyperlinkcolor" val="tx"/>
                    </a:ext>
                  </a:extLst>
                </a:hlinkClick>
              </a:rPr>
              <a:t>Pan-Dorset Safeguarding Children Partnership</a:t>
            </a:r>
            <a:endParaRPr kumimoji="0" lang="en-GB" altLang="en-US" b="1" i="0" u="none" strike="noStrike" cap="none" normalizeH="0" baseline="0" dirty="0">
              <a:ln>
                <a:noFill/>
              </a:ln>
              <a:solidFill>
                <a:srgbClr val="00B050"/>
              </a:solidFill>
              <a:effectLst/>
              <a:latin typeface="Arial" panose="020B0604020202020204" pitchFamily="34" charset="0"/>
            </a:endParaRPr>
          </a:p>
          <a:p>
            <a:pPr marL="742950" lvl="1" indent="-285750" defTabSz="914400" eaLnBrk="0" fontAlgn="base" hangingPunct="0">
              <a:spcBef>
                <a:spcPct val="0"/>
              </a:spcBef>
              <a:spcAft>
                <a:spcPts val="1200"/>
              </a:spcAft>
              <a:buClr>
                <a:srgbClr val="00B050"/>
              </a:buClr>
              <a:buSzPct val="110000"/>
              <a:buFont typeface="Wingdings" panose="05000000000000000000" pitchFamily="2" charset="2"/>
              <a:buChar char="v"/>
            </a:pPr>
            <a:r>
              <a:rPr kumimoji="0" lang="en-GB" altLang="en-US" b="1" i="0" u="sng" strike="noStrike" cap="none" normalizeH="0" baseline="0" dirty="0">
                <a:ln>
                  <a:noFill/>
                </a:ln>
                <a:solidFill>
                  <a:srgbClr val="00B050"/>
                </a:solidFill>
                <a:effectLst/>
                <a:latin typeface="Arial" panose="020B0604020202020204" pitchFamily="34" charset="0"/>
                <a:hlinkClick r:id="rId7">
                  <a:extLst>
                    <a:ext uri="{A12FA001-AC4F-418D-AE19-62706E023703}">
                      <ahyp:hlinkClr xmlns:ahyp="http://schemas.microsoft.com/office/drawing/2018/hyperlinkcolor" val="tx"/>
                    </a:ext>
                  </a:extLst>
                </a:hlinkClick>
              </a:rPr>
              <a:t>StreetSafe Tool</a:t>
            </a:r>
            <a:r>
              <a:rPr kumimoji="0" lang="en-GB" altLang="en-US" b="1" i="0" u="none" strike="noStrike" cap="none" normalizeH="0" baseline="0" dirty="0">
                <a:ln>
                  <a:noFill/>
                </a:ln>
                <a:solidFill>
                  <a:srgbClr val="00B050"/>
                </a:solidFill>
                <a:effectLst/>
                <a:latin typeface="Arial" panose="020B0604020202020204" pitchFamily="34" charset="0"/>
                <a:hlinkClick r:id="rId7">
                  <a:extLst>
                    <a:ext uri="{A12FA001-AC4F-418D-AE19-62706E023703}">
                      <ahyp:hlinkClr xmlns:ahyp="http://schemas.microsoft.com/office/drawing/2018/hyperlinkcolor" val="tx"/>
                    </a:ext>
                  </a:extLst>
                </a:hlinkClick>
              </a:rPr>
              <a:t> </a:t>
            </a:r>
            <a:r>
              <a:rPr kumimoji="0" lang="en-GB" altLang="en-US" b="1" i="0" u="none" strike="noStrike" cap="none" normalizeH="0" baseline="0" dirty="0">
                <a:ln>
                  <a:noFill/>
                </a:ln>
                <a:solidFill>
                  <a:srgbClr val="008000"/>
                </a:solidFill>
                <a:effectLst/>
                <a:latin typeface="Arial" panose="020B0604020202020204" pitchFamily="34" charset="0"/>
              </a:rPr>
              <a:t>- </a:t>
            </a:r>
            <a:r>
              <a:rPr kumimoji="0" lang="en-GB" altLang="en-US" sz="1400" b="1" i="0" u="none" strike="noStrike" cap="none" normalizeH="0" baseline="0" dirty="0">
                <a:ln>
                  <a:noFill/>
                </a:ln>
                <a:solidFill>
                  <a:srgbClr val="6CA184"/>
                </a:solidFill>
                <a:effectLst/>
                <a:latin typeface="Arial" panose="020B0604020202020204" pitchFamily="34" charset="0"/>
              </a:rPr>
              <a:t>The government is trialling a new online tool which lets members of the public anonymously pinpoint on a map locations where they don’t feel safe. </a:t>
            </a:r>
            <a:endParaRPr kumimoji="0" lang="en-US" altLang="en-US" sz="3200" b="0" i="0" u="none" strike="noStrike" cap="none" normalizeH="0" baseline="0" dirty="0">
              <a:ln>
                <a:noFill/>
              </a:ln>
              <a:solidFill>
                <a:srgbClr val="6CA184"/>
              </a:solidFill>
              <a:effectLst/>
              <a:latin typeface="Arial" panose="020B0604020202020204" pitchFamily="34" charset="0"/>
            </a:endParaRPr>
          </a:p>
        </p:txBody>
      </p:sp>
      <p:sp>
        <p:nvSpPr>
          <p:cNvPr id="6" name="Text Box 4">
            <a:extLst>
              <a:ext uri="{FF2B5EF4-FFF2-40B4-BE49-F238E27FC236}">
                <a16:creationId xmlns:a16="http://schemas.microsoft.com/office/drawing/2014/main" id="{6BFE339C-D6F5-421C-89A6-AFA6C0CF9126}"/>
              </a:ext>
            </a:extLst>
          </p:cNvPr>
          <p:cNvSpPr txBox="1">
            <a:spLocks noChangeArrowheads="1"/>
          </p:cNvSpPr>
          <p:nvPr/>
        </p:nvSpPr>
        <p:spPr bwMode="auto">
          <a:xfrm>
            <a:off x="190500" y="7909560"/>
            <a:ext cx="11760200" cy="2971800"/>
          </a:xfrm>
          <a:prstGeom prst="rect">
            <a:avLst/>
          </a:prstGeom>
          <a:solidFill>
            <a:srgbClr val="FFFFFF"/>
          </a:solidFill>
          <a:ln w="38100" algn="ctr">
            <a:solidFill>
              <a:srgbClr val="FFDA66"/>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200"/>
              </a:spcBef>
              <a:spcAft>
                <a:spcPts val="200"/>
              </a:spcAft>
              <a:buClrTx/>
              <a:buSzTx/>
              <a:buFontTx/>
              <a:buNone/>
              <a:tabLst/>
            </a:pPr>
            <a:r>
              <a:rPr kumimoji="0" lang="en-GB" altLang="en-US" sz="2400" b="1" i="0" u="none" strike="noStrike" cap="none" normalizeH="0" baseline="0" dirty="0">
                <a:ln>
                  <a:noFill/>
                </a:ln>
                <a:solidFill>
                  <a:srgbClr val="F1BB0F"/>
                </a:solidFill>
                <a:effectLst/>
                <a:latin typeface="Castellar" panose="020A0402060406010301" pitchFamily="18" charset="0"/>
              </a:rPr>
              <a:t>What are the risks to young people?</a:t>
            </a:r>
          </a:p>
          <a:p>
            <a:pPr marL="0" marR="0" lvl="0" indent="0" algn="ctr" defTabSz="914400" rtl="0" eaLnBrk="0" fontAlgn="base" latinLnBrk="0" hangingPunct="0">
              <a:lnSpc>
                <a:spcPct val="100000"/>
              </a:lnSpc>
              <a:spcBef>
                <a:spcPts val="200"/>
              </a:spcBef>
              <a:spcAft>
                <a:spcPts val="200"/>
              </a:spcAft>
              <a:buClrTx/>
              <a:buSzTx/>
              <a:buFontTx/>
              <a:buNone/>
              <a:tabLst/>
            </a:pPr>
            <a:endParaRPr kumimoji="0" lang="en-GB" altLang="en-US" sz="900" b="1" i="0" u="none" strike="noStrike" cap="none" normalizeH="0" baseline="0" dirty="0">
              <a:ln>
                <a:noFill/>
              </a:ln>
              <a:solidFill>
                <a:srgbClr val="F1BB0F"/>
              </a:solidFill>
              <a:effectLst/>
              <a:latin typeface="Castellar" panose="020A0402060406010301" pitchFamily="18" charset="0"/>
            </a:endParaRPr>
          </a:p>
          <a:p>
            <a:pPr marL="628650" lvl="1" indent="-171450" defTabSz="914400" eaLnBrk="0" fontAlgn="base" hangingPunct="0">
              <a:spcBef>
                <a:spcPts val="200"/>
              </a:spcBef>
              <a:spcAft>
                <a:spcPts val="200"/>
              </a:spcAft>
              <a:buSzPct val="120000"/>
              <a:buFont typeface="Wingdings" panose="05000000000000000000" pitchFamily="2" charset="2"/>
              <a:buChar char="§"/>
            </a:pPr>
            <a:r>
              <a:rPr kumimoji="0" lang="en-GB" altLang="en-US" sz="1600" b="0" i="0" u="none" strike="noStrike" cap="none" normalizeH="0" baseline="0" dirty="0">
                <a:ln>
                  <a:noFill/>
                </a:ln>
                <a:solidFill>
                  <a:srgbClr val="FF6600"/>
                </a:solidFill>
                <a:effectLst/>
                <a:latin typeface="Arial" panose="020B0604020202020204" pitchFamily="34" charset="0"/>
              </a:rPr>
              <a:t>Young people may have to travel long distances to places they do not know, visiting or staying at unsafe properties to deliver and/or sell drugs and return the proceeds of the sale. </a:t>
            </a:r>
          </a:p>
          <a:p>
            <a:pPr marL="628650" lvl="1" indent="-171450" defTabSz="914400" eaLnBrk="0" fontAlgn="base" hangingPunct="0">
              <a:spcBef>
                <a:spcPct val="0"/>
              </a:spcBef>
              <a:spcAft>
                <a:spcPct val="0"/>
              </a:spcAft>
              <a:buSzPct val="120000"/>
              <a:buFont typeface="Wingdings" panose="05000000000000000000" pitchFamily="2" charset="2"/>
              <a:buChar char="§"/>
            </a:pPr>
            <a:r>
              <a:rPr kumimoji="0" lang="en-GB" altLang="en-US" sz="1600" b="0" i="0" u="none" strike="noStrike" cap="none" normalizeH="0" baseline="0" dirty="0">
                <a:ln>
                  <a:noFill/>
                </a:ln>
                <a:solidFill>
                  <a:srgbClr val="FF6600"/>
                </a:solidFill>
                <a:effectLst/>
                <a:latin typeface="Arial" panose="020B0604020202020204" pitchFamily="34" charset="0"/>
              </a:rPr>
              <a:t>Exploiters are known to stage “muggings” where young people are robbed of these drugs or money and can be subsequently punished through violence; this is to instil fear and create a debt to the exploiter. Threats and violence to control young people is a major feature of county lines exploitation.</a:t>
            </a:r>
          </a:p>
          <a:p>
            <a:pPr marL="628650" lvl="1" indent="-171450" defTabSz="914400" eaLnBrk="0" fontAlgn="base" hangingPunct="0">
              <a:spcBef>
                <a:spcPct val="0"/>
              </a:spcBef>
              <a:spcAft>
                <a:spcPct val="0"/>
              </a:spcAft>
              <a:buSzPct val="120000"/>
              <a:buFont typeface="Wingdings" panose="05000000000000000000" pitchFamily="2" charset="2"/>
              <a:buChar char="§"/>
            </a:pPr>
            <a:r>
              <a:rPr kumimoji="0" lang="en-GB" altLang="en-US" sz="1600" b="0" i="0" u="none" strike="noStrike" cap="none" normalizeH="0" baseline="0" dirty="0">
                <a:ln>
                  <a:noFill/>
                </a:ln>
                <a:solidFill>
                  <a:srgbClr val="FF6600"/>
                </a:solidFill>
                <a:effectLst/>
                <a:latin typeface="Arial" panose="020B0604020202020204" pitchFamily="34" charset="0"/>
              </a:rPr>
              <a:t>Many young people who are being exploited through involvement in county lines will carry knives and weapons for protection, raising the risk of serious injury.</a:t>
            </a:r>
          </a:p>
          <a:p>
            <a:pPr marL="628650" lvl="1" indent="-171450" defTabSz="914400" eaLnBrk="0" fontAlgn="base" hangingPunct="0">
              <a:spcBef>
                <a:spcPct val="0"/>
              </a:spcBef>
              <a:spcAft>
                <a:spcPct val="0"/>
              </a:spcAft>
              <a:buSzPct val="120000"/>
              <a:buFont typeface="Wingdings" panose="05000000000000000000" pitchFamily="2" charset="2"/>
              <a:buChar char="§"/>
            </a:pPr>
            <a:r>
              <a:rPr kumimoji="0" lang="en-GB" altLang="en-US" sz="1600" b="0" i="0" u="none" strike="noStrike" cap="none" normalizeH="0" baseline="0" dirty="0">
                <a:ln>
                  <a:noFill/>
                </a:ln>
                <a:solidFill>
                  <a:srgbClr val="FF6600"/>
                </a:solidFill>
                <a:effectLst/>
                <a:latin typeface="Arial" panose="020B0604020202020204" pitchFamily="34" charset="0"/>
              </a:rPr>
              <a:t>Not all drug related activity is linked to county lines, however, the risks to young people is similar including violence, coercion, going missing, trafficking of young people to other areas, sexual exploitation, and anti-social behaviour. </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
        <p:nvSpPr>
          <p:cNvPr id="7" name="Text Box 5">
            <a:extLst>
              <a:ext uri="{FF2B5EF4-FFF2-40B4-BE49-F238E27FC236}">
                <a16:creationId xmlns:a16="http://schemas.microsoft.com/office/drawing/2014/main" id="{7D299491-A076-4C36-9BBB-F010F99E0936}"/>
              </a:ext>
            </a:extLst>
          </p:cNvPr>
          <p:cNvSpPr txBox="1">
            <a:spLocks noChangeArrowheads="1"/>
          </p:cNvSpPr>
          <p:nvPr/>
        </p:nvSpPr>
        <p:spPr bwMode="auto">
          <a:xfrm>
            <a:off x="190500" y="182881"/>
            <a:ext cx="11760200" cy="7517328"/>
          </a:xfrm>
          <a:prstGeom prst="rect">
            <a:avLst/>
          </a:prstGeom>
          <a:noFill/>
          <a:ln w="38100" algn="ctr">
            <a:solidFill>
              <a:srgbClr val="085296"/>
            </a:solidFill>
            <a:prstDash val="dash"/>
            <a:miter lim="800000"/>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08000"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ts val="400"/>
              </a:spcBef>
              <a:spcAft>
                <a:spcPts val="100"/>
              </a:spcAft>
              <a:buClrTx/>
              <a:buSzTx/>
              <a:buFontTx/>
              <a:buNone/>
              <a:tabLst/>
            </a:pPr>
            <a:endParaRPr kumimoji="0" lang="en-GB" altLang="en-US" sz="900" b="1" i="0" u="none" strike="noStrike" cap="none" normalizeH="0" baseline="0" dirty="0">
              <a:ln>
                <a:noFill/>
              </a:ln>
              <a:solidFill>
                <a:srgbClr val="0033CC"/>
              </a:solidFill>
              <a:effectLst/>
              <a:latin typeface="Castellar" panose="020A0402060406010301" pitchFamily="18" charset="0"/>
            </a:endParaRPr>
          </a:p>
          <a:p>
            <a:pPr marL="0" marR="0" lvl="0" indent="0" algn="ctr" defTabSz="914400" rtl="0" eaLnBrk="0" fontAlgn="base" latinLnBrk="0" hangingPunct="0">
              <a:lnSpc>
                <a:spcPct val="100000"/>
              </a:lnSpc>
              <a:spcBef>
                <a:spcPts val="400"/>
              </a:spcBef>
              <a:spcAft>
                <a:spcPts val="100"/>
              </a:spcAft>
              <a:buClrTx/>
              <a:buSzTx/>
              <a:buFontTx/>
              <a:buNone/>
              <a:tabLst/>
            </a:pPr>
            <a:r>
              <a:rPr kumimoji="0" lang="en-GB" altLang="en-US" sz="2800" b="1" i="0" u="none" strike="noStrike" cap="none" normalizeH="0" baseline="0" dirty="0">
                <a:ln>
                  <a:noFill/>
                </a:ln>
                <a:solidFill>
                  <a:srgbClr val="0033CC"/>
                </a:solidFill>
                <a:effectLst/>
                <a:latin typeface="Castellar" panose="020A0402060406010301" pitchFamily="18" charset="0"/>
              </a:rPr>
              <a:t>What is county lines?</a:t>
            </a:r>
          </a:p>
          <a:p>
            <a:pPr marL="0" marR="0" lvl="0" indent="0" algn="ctr" defTabSz="914400" rtl="0" eaLnBrk="0" fontAlgn="base" latinLnBrk="0" hangingPunct="0">
              <a:lnSpc>
                <a:spcPct val="100000"/>
              </a:lnSpc>
              <a:spcBef>
                <a:spcPts val="400"/>
              </a:spcBef>
              <a:spcAft>
                <a:spcPts val="100"/>
              </a:spcAft>
              <a:buClrTx/>
              <a:buSzTx/>
              <a:buFontTx/>
              <a:buNone/>
              <a:tabLst/>
            </a:pPr>
            <a:endParaRPr kumimoji="0" lang="en-GB" altLang="en-US" sz="800" b="1" i="0" u="none" strike="noStrike" cap="none" normalizeH="0" baseline="0" dirty="0">
              <a:ln>
                <a:noFill/>
              </a:ln>
              <a:solidFill>
                <a:srgbClr val="0033CC"/>
              </a:solidFill>
              <a:effectLst/>
              <a:latin typeface="Castellar" panose="020A0402060406010301" pitchFamily="18" charset="0"/>
            </a:endParaRPr>
          </a:p>
          <a:p>
            <a:pPr marL="0" marR="0" lvl="0" indent="0" defTabSz="914400" rtl="0" eaLnBrk="0" fontAlgn="base" latinLnBrk="0" hangingPunct="0">
              <a:lnSpc>
                <a:spcPct val="100000"/>
              </a:lnSpc>
              <a:spcBef>
                <a:spcPct val="0"/>
              </a:spcBef>
              <a:spcAft>
                <a:spcPts val="1400"/>
              </a:spcAft>
              <a:buClrTx/>
              <a:buSzTx/>
              <a:buFontTx/>
              <a:buNone/>
              <a:tabLst/>
            </a:pPr>
            <a:r>
              <a:rPr kumimoji="0" lang="en-GB" altLang="en-US" sz="1600" b="0" i="0" u="none" strike="noStrike" cap="none" normalizeH="0" baseline="0" dirty="0">
                <a:ln>
                  <a:noFill/>
                </a:ln>
                <a:solidFill>
                  <a:srgbClr val="262626"/>
                </a:solidFill>
                <a:effectLst/>
                <a:latin typeface="Arial" panose="020B0604020202020204" pitchFamily="34" charset="0"/>
              </a:rPr>
              <a:t>County line gangs use young people to prepare, store, deliver and sell drugs around the country or within the local communities by using coercion, intimidation, debt bondage (creating a debt the child has to pay back), violence and/or grooming. Gangs use children because they are cheaper, more easily controlled and less likely to get picked up by police. Children exploited by county lines can be sent to different towns/counties to carry out tasks for the gangs. County line groups tend to use younger members to identify and target other young people either through personal or social media links. </a:t>
            </a:r>
            <a:r>
              <a:rPr kumimoji="0" lang="en-GB" altLang="en-US" sz="1600" b="0" i="0" u="none" strike="noStrike" cap="none" normalizeH="0" baseline="0" dirty="0">
                <a:ln>
                  <a:noFill/>
                </a:ln>
                <a:solidFill>
                  <a:srgbClr val="000000"/>
                </a:solidFill>
                <a:effectLst/>
                <a:latin typeface="Arial" panose="020B0604020202020204" pitchFamily="34" charset="0"/>
              </a:rPr>
              <a:t>There are four stages of young people being recruited by exploiters for county lines:</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pic>
        <p:nvPicPr>
          <p:cNvPr id="1031" name="Picture 7">
            <a:extLst>
              <a:ext uri="{FF2B5EF4-FFF2-40B4-BE49-F238E27FC236}">
                <a16:creationId xmlns:a16="http://schemas.microsoft.com/office/drawing/2014/main" id="{1D749C17-9DD0-4D41-8910-D6BEE1DBEF4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2530" t="3499" r="3568"/>
          <a:stretch>
            <a:fillRect/>
          </a:stretch>
        </p:blipFill>
        <p:spPr bwMode="auto">
          <a:xfrm>
            <a:off x="1196209" y="2552572"/>
            <a:ext cx="9282224" cy="4937888"/>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2" name="Footer Placeholder 1">
            <a:extLst>
              <a:ext uri="{FF2B5EF4-FFF2-40B4-BE49-F238E27FC236}">
                <a16:creationId xmlns:a16="http://schemas.microsoft.com/office/drawing/2014/main" id="{BAD4B462-224A-4BCE-9D08-FC8E8825BBD2}"/>
              </a:ext>
            </a:extLst>
          </p:cNvPr>
          <p:cNvSpPr>
            <a:spLocks noGrp="1"/>
          </p:cNvSpPr>
          <p:nvPr>
            <p:ph type="ftr" sz="quarter" idx="11"/>
          </p:nvPr>
        </p:nvSpPr>
        <p:spPr>
          <a:xfrm>
            <a:off x="241300" y="15824199"/>
            <a:ext cx="11709400" cy="401237"/>
          </a:xfrm>
        </p:spPr>
        <p:txBody>
          <a:bodyPr/>
          <a:lstStyle/>
          <a:p>
            <a:pPr algn="l"/>
            <a:r>
              <a:rPr lang="en-GB" dirty="0"/>
              <a:t>March 2022		         									         pandorsetsafeguardingchildrenpartnership@bcpcouncil.gov.uk</a:t>
            </a:r>
          </a:p>
        </p:txBody>
      </p:sp>
    </p:spTree>
    <p:extLst>
      <p:ext uri="{BB962C8B-B14F-4D97-AF65-F5344CB8AC3E}">
        <p14:creationId xmlns:p14="http://schemas.microsoft.com/office/powerpoint/2010/main" val="157138148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3190</TotalTime>
  <Words>1123</Words>
  <Application>Microsoft Office PowerPoint</Application>
  <PresentationFormat>Custom</PresentationFormat>
  <Paragraphs>65</Paragraphs>
  <Slides>3</Slides>
  <Notes>0</Notes>
  <HiddenSlides>0</HiddenSlides>
  <MMClips>2</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Castellar</vt:lpstr>
      <vt:lpstr>Verdana Pro Black</vt:lpstr>
      <vt:lpstr>Wingdings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Kerrie Ainley</dc:creator>
  <cp:lastModifiedBy>June Hill</cp:lastModifiedBy>
  <cp:revision>29</cp:revision>
  <dcterms:created xsi:type="dcterms:W3CDTF">2022-02-14T12:53:08Z</dcterms:created>
  <dcterms:modified xsi:type="dcterms:W3CDTF">2022-04-25T08:55:21Z</dcterms:modified>
</cp:coreProperties>
</file>