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80" r:id="rId6"/>
    <p:sldId id="270" r:id="rId7"/>
    <p:sldId id="271" r:id="rId8"/>
    <p:sldId id="272" r:id="rId9"/>
    <p:sldId id="281" r:id="rId10"/>
    <p:sldId id="282" r:id="rId11"/>
    <p:sldId id="283" r:id="rId12"/>
    <p:sldId id="275" r:id="rId13"/>
    <p:sldId id="276" r:id="rId14"/>
    <p:sldId id="277" r:id="rId15"/>
    <p:sldId id="278"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algn="l" rtl="0" eaLnBrk="0" fontAlgn="base" hangingPunct="0">
      <a:spcBef>
        <a:spcPct val="0"/>
      </a:spcBef>
      <a:spcAft>
        <a:spcPct val="0"/>
      </a:spcAft>
      <a:defRPr kern="1200">
        <a:solidFill>
          <a:schemeClr val="tx1"/>
        </a:solidFill>
        <a:latin typeface="Twinkl"/>
        <a:ea typeface="+mn-ea"/>
        <a:cs typeface="+mn-cs"/>
      </a:defRPr>
    </a:lvl1pPr>
    <a:lvl2pPr marL="457200" algn="l" rtl="0" eaLnBrk="0" fontAlgn="base" hangingPunct="0">
      <a:spcBef>
        <a:spcPct val="0"/>
      </a:spcBef>
      <a:spcAft>
        <a:spcPct val="0"/>
      </a:spcAft>
      <a:defRPr kern="1200">
        <a:solidFill>
          <a:schemeClr val="tx1"/>
        </a:solidFill>
        <a:latin typeface="Twinkl"/>
        <a:ea typeface="+mn-ea"/>
        <a:cs typeface="+mn-cs"/>
      </a:defRPr>
    </a:lvl2pPr>
    <a:lvl3pPr marL="914400" algn="l" rtl="0" eaLnBrk="0" fontAlgn="base" hangingPunct="0">
      <a:spcBef>
        <a:spcPct val="0"/>
      </a:spcBef>
      <a:spcAft>
        <a:spcPct val="0"/>
      </a:spcAft>
      <a:defRPr kern="1200">
        <a:solidFill>
          <a:schemeClr val="tx1"/>
        </a:solidFill>
        <a:latin typeface="Twinkl"/>
        <a:ea typeface="+mn-ea"/>
        <a:cs typeface="+mn-cs"/>
      </a:defRPr>
    </a:lvl3pPr>
    <a:lvl4pPr marL="1371600" algn="l" rtl="0" eaLnBrk="0" fontAlgn="base" hangingPunct="0">
      <a:spcBef>
        <a:spcPct val="0"/>
      </a:spcBef>
      <a:spcAft>
        <a:spcPct val="0"/>
      </a:spcAft>
      <a:defRPr kern="1200">
        <a:solidFill>
          <a:schemeClr val="tx1"/>
        </a:solidFill>
        <a:latin typeface="Twinkl"/>
        <a:ea typeface="+mn-ea"/>
        <a:cs typeface="+mn-cs"/>
      </a:defRPr>
    </a:lvl4pPr>
    <a:lvl5pPr marL="1828800" algn="l" rtl="0" eaLnBrk="0" fontAlgn="base" hangingPunct="0">
      <a:spcBef>
        <a:spcPct val="0"/>
      </a:spcBef>
      <a:spcAft>
        <a:spcPct val="0"/>
      </a:spcAft>
      <a:defRPr kern="1200">
        <a:solidFill>
          <a:schemeClr val="tx1"/>
        </a:solidFill>
        <a:latin typeface="Twinkl"/>
        <a:ea typeface="+mn-ea"/>
        <a:cs typeface="+mn-cs"/>
      </a:defRPr>
    </a:lvl5pPr>
    <a:lvl6pPr marL="2286000" algn="l" defTabSz="914400" rtl="0" eaLnBrk="1" latinLnBrk="0" hangingPunct="1">
      <a:defRPr kern="1200">
        <a:solidFill>
          <a:schemeClr val="tx1"/>
        </a:solidFill>
        <a:latin typeface="Twinkl"/>
        <a:ea typeface="+mn-ea"/>
        <a:cs typeface="+mn-cs"/>
      </a:defRPr>
    </a:lvl6pPr>
    <a:lvl7pPr marL="2743200" algn="l" defTabSz="914400" rtl="0" eaLnBrk="1" latinLnBrk="0" hangingPunct="1">
      <a:defRPr kern="1200">
        <a:solidFill>
          <a:schemeClr val="tx1"/>
        </a:solidFill>
        <a:latin typeface="Twinkl"/>
        <a:ea typeface="+mn-ea"/>
        <a:cs typeface="+mn-cs"/>
      </a:defRPr>
    </a:lvl7pPr>
    <a:lvl8pPr marL="3200400" algn="l" defTabSz="914400" rtl="0" eaLnBrk="1" latinLnBrk="0" hangingPunct="1">
      <a:defRPr kern="1200">
        <a:solidFill>
          <a:schemeClr val="tx1"/>
        </a:solidFill>
        <a:latin typeface="Twinkl"/>
        <a:ea typeface="+mn-ea"/>
        <a:cs typeface="+mn-cs"/>
      </a:defRPr>
    </a:lvl8pPr>
    <a:lvl9pPr marL="3657600" algn="l" defTabSz="914400" rtl="0" eaLnBrk="1" latinLnBrk="0" hangingPunct="1">
      <a:defRPr kern="1200">
        <a:solidFill>
          <a:schemeClr val="tx1"/>
        </a:solidFill>
        <a:latin typeface="Twink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52">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105"/>
    <a:srgbClr val="DE1E5A"/>
    <a:srgbClr val="FFFFFF"/>
    <a:srgbClr val="18A0DB"/>
    <a:srgbClr val="4DB1E3"/>
    <a:srgbClr val="80C1EB"/>
    <a:srgbClr val="ACDDFC"/>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44" d="100"/>
          <a:sy n="44" d="100"/>
        </p:scale>
        <p:origin x="1128" y="60"/>
      </p:cViewPr>
      <p:guideLst>
        <p:guide orient="horz" pos="2160"/>
        <p:guide pos="2880"/>
        <p:guide pos="340"/>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D6B63F-965C-40B5-900E-6DF5524B90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F6205BF-B4E3-48FB-A119-F29FE8308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B635E13-8812-4C4B-A822-A6533A7A0192}" type="datetimeFigureOut">
              <a:rPr lang="en-GB"/>
              <a:pPr>
                <a:defRPr/>
              </a:pPr>
              <a:t>13/06/2020</a:t>
            </a:fld>
            <a:endParaRPr lang="en-GB"/>
          </a:p>
        </p:txBody>
      </p:sp>
      <p:sp>
        <p:nvSpPr>
          <p:cNvPr id="4" name="Footer Placeholder 3">
            <a:extLst>
              <a:ext uri="{FF2B5EF4-FFF2-40B4-BE49-F238E27FC236}">
                <a16:creationId xmlns:a16="http://schemas.microsoft.com/office/drawing/2014/main" id="{9EEFADDC-5674-4538-85F7-E4CCCFEB5D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6F92E0F5-BAD1-4A09-B7E4-0BF39649781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2221CF1-74E3-43A6-BBBD-04A567162800}"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6BB8C6-8E7C-4917-B2FC-6A4E4C8898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8D04F746-B5B2-4697-A7B5-6AAB99E6DA6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3CCAACD-9F50-4E61-8154-4CFAA566F2D1}" type="datetimeFigureOut">
              <a:rPr lang="en-GB"/>
              <a:pPr>
                <a:defRPr/>
              </a:pPr>
              <a:t>13/06/2020</a:t>
            </a:fld>
            <a:endParaRPr lang="en-GB"/>
          </a:p>
        </p:txBody>
      </p:sp>
      <p:sp>
        <p:nvSpPr>
          <p:cNvPr id="4" name="Slide Image Placeholder 3">
            <a:extLst>
              <a:ext uri="{FF2B5EF4-FFF2-40B4-BE49-F238E27FC236}">
                <a16:creationId xmlns:a16="http://schemas.microsoft.com/office/drawing/2014/main" id="{98A51CE6-5AD5-49E0-A129-6F06CED6907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C0734DD-2BC3-46F2-900B-DAB18777C5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99B641A-98D1-4D50-9F6E-A2F00CC51BF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EA91E66C-1022-46C0-B01B-096DA5D3281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6CEE392-B188-402E-96DF-60FE853424A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8C8D98-F153-46AF-A4E0-7E7CC8741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77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FC82A022-7358-4193-B113-AFDAB281D3C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37A37ACF-D628-4DE1-AC8D-64E7FB2B4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28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273A938F-C526-481F-BD99-BA39BF6C90B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92588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07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E948CD9-B457-45DD-B61D-3369A3F075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057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7F5013-81FA-4A08-892A-A84F512A42F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748012-61C4-40F3-BF7E-A3EB712FE694}"/>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6" r:id="rId5"/>
  </p:sldLayoutIdLst>
  <p:txStyles>
    <p:titleStyle>
      <a:lvl1pPr algn="l" rtl="0" fontAlgn="base">
        <a:lnSpc>
          <a:spcPct val="90000"/>
        </a:lnSpc>
        <a:spcBef>
          <a:spcPct val="0"/>
        </a:spcBef>
        <a:spcAft>
          <a:spcPct val="0"/>
        </a:spcAft>
        <a:defRPr sz="4000" b="1" kern="1200">
          <a:solidFill>
            <a:srgbClr val="1C1C1C"/>
          </a:solidFill>
          <a:latin typeface="Twinkl" pitchFamily="50" charset="0"/>
          <a:ea typeface="+mj-ea"/>
          <a:cs typeface="+mj-cs"/>
        </a:defRPr>
      </a:lvl1pPr>
      <a:lvl2pPr algn="l" rtl="0" fontAlgn="base">
        <a:lnSpc>
          <a:spcPct val="90000"/>
        </a:lnSpc>
        <a:spcBef>
          <a:spcPct val="0"/>
        </a:spcBef>
        <a:spcAft>
          <a:spcPct val="0"/>
        </a:spcAft>
        <a:defRPr sz="4000" b="1">
          <a:solidFill>
            <a:srgbClr val="1C1C1C"/>
          </a:solidFill>
          <a:latin typeface="Twinkl"/>
        </a:defRPr>
      </a:lvl2pPr>
      <a:lvl3pPr algn="l" rtl="0" fontAlgn="base">
        <a:lnSpc>
          <a:spcPct val="90000"/>
        </a:lnSpc>
        <a:spcBef>
          <a:spcPct val="0"/>
        </a:spcBef>
        <a:spcAft>
          <a:spcPct val="0"/>
        </a:spcAft>
        <a:defRPr sz="4000" b="1">
          <a:solidFill>
            <a:srgbClr val="1C1C1C"/>
          </a:solidFill>
          <a:latin typeface="Twinkl"/>
        </a:defRPr>
      </a:lvl3pPr>
      <a:lvl4pPr algn="l" rtl="0" fontAlgn="base">
        <a:lnSpc>
          <a:spcPct val="90000"/>
        </a:lnSpc>
        <a:spcBef>
          <a:spcPct val="0"/>
        </a:spcBef>
        <a:spcAft>
          <a:spcPct val="0"/>
        </a:spcAft>
        <a:defRPr sz="4000" b="1">
          <a:solidFill>
            <a:srgbClr val="1C1C1C"/>
          </a:solidFill>
          <a:latin typeface="Twinkl"/>
        </a:defRPr>
      </a:lvl4pPr>
      <a:lvl5pPr algn="l" rtl="0" fontAlgn="base">
        <a:lnSpc>
          <a:spcPct val="90000"/>
        </a:lnSpc>
        <a:spcBef>
          <a:spcPct val="0"/>
        </a:spcBef>
        <a:spcAft>
          <a:spcPct val="0"/>
        </a:spcAft>
        <a:defRPr sz="4000" b="1">
          <a:solidFill>
            <a:srgbClr val="1C1C1C"/>
          </a:solidFill>
          <a:latin typeface="Twinkl"/>
        </a:defRPr>
      </a:lvl5pPr>
      <a:lvl6pPr marL="457200" algn="l" rtl="0" fontAlgn="base">
        <a:lnSpc>
          <a:spcPct val="90000"/>
        </a:lnSpc>
        <a:spcBef>
          <a:spcPct val="0"/>
        </a:spcBef>
        <a:spcAft>
          <a:spcPct val="0"/>
        </a:spcAft>
        <a:defRPr sz="4000" b="1">
          <a:solidFill>
            <a:srgbClr val="1C1C1C"/>
          </a:solidFill>
          <a:latin typeface="Twinkl"/>
        </a:defRPr>
      </a:lvl6pPr>
      <a:lvl7pPr marL="914400" algn="l" rtl="0" fontAlgn="base">
        <a:lnSpc>
          <a:spcPct val="90000"/>
        </a:lnSpc>
        <a:spcBef>
          <a:spcPct val="0"/>
        </a:spcBef>
        <a:spcAft>
          <a:spcPct val="0"/>
        </a:spcAft>
        <a:defRPr sz="4000" b="1">
          <a:solidFill>
            <a:srgbClr val="1C1C1C"/>
          </a:solidFill>
          <a:latin typeface="Twinkl"/>
        </a:defRPr>
      </a:lvl7pPr>
      <a:lvl8pPr marL="1371600" algn="l" rtl="0" fontAlgn="base">
        <a:lnSpc>
          <a:spcPct val="90000"/>
        </a:lnSpc>
        <a:spcBef>
          <a:spcPct val="0"/>
        </a:spcBef>
        <a:spcAft>
          <a:spcPct val="0"/>
        </a:spcAft>
        <a:defRPr sz="4000" b="1">
          <a:solidFill>
            <a:srgbClr val="1C1C1C"/>
          </a:solidFill>
          <a:latin typeface="Twinkl"/>
        </a:defRPr>
      </a:lvl8pPr>
      <a:lvl9pPr marL="1828800" algn="l" rtl="0" fontAlgn="base">
        <a:lnSpc>
          <a:spcPct val="90000"/>
        </a:lnSpc>
        <a:spcBef>
          <a:spcPct val="0"/>
        </a:spcBef>
        <a:spcAft>
          <a:spcPct val="0"/>
        </a:spcAft>
        <a:defRPr sz="4000" b="1">
          <a:solidFill>
            <a:srgbClr val="1C1C1C"/>
          </a:solidFill>
          <a:latin typeface="Twinkl"/>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799301B-6CDC-407A-8B07-3C76EA0E1EE4}"/>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6387" name="Rectangle 1">
            <a:extLst>
              <a:ext uri="{FF2B5EF4-FFF2-40B4-BE49-F238E27FC236}">
                <a16:creationId xmlns:a16="http://schemas.microsoft.com/office/drawing/2014/main" id="{3635E662-C544-40E6-A078-60F0B6532DAE}"/>
              </a:ext>
            </a:extLst>
          </p:cNvPr>
          <p:cNvSpPr>
            <a:spLocks noChangeArrowheads="1"/>
          </p:cNvSpPr>
          <p:nvPr/>
        </p:nvSpPr>
        <p:spPr bwMode="auto">
          <a:xfrm>
            <a:off x="755650" y="1177925"/>
            <a:ext cx="7632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sz="2800" b="1"/>
              <a:t>use an informal style.</a:t>
            </a:r>
          </a:p>
        </p:txBody>
      </p:sp>
      <p:sp>
        <p:nvSpPr>
          <p:cNvPr id="3" name="Rectangle 2">
            <a:extLst>
              <a:ext uri="{FF2B5EF4-FFF2-40B4-BE49-F238E27FC236}">
                <a16:creationId xmlns:a16="http://schemas.microsoft.com/office/drawing/2014/main" id="{37353080-3D77-483A-9BFA-7A4BE67C3DCE}"/>
              </a:ext>
            </a:extLst>
          </p:cNvPr>
          <p:cNvSpPr>
            <a:spLocks noChangeArrowheads="1"/>
          </p:cNvSpPr>
          <p:nvPr/>
        </p:nvSpPr>
        <p:spPr bwMode="auto">
          <a:xfrm>
            <a:off x="728663" y="1709738"/>
            <a:ext cx="76596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buFont typeface="Arial" panose="020B0604020202020204" pitchFamily="34" charset="0"/>
              <a:buChar char="•"/>
            </a:pPr>
            <a:r>
              <a:rPr lang="en-GB" altLang="en-US"/>
              <a:t>Diaries are usually written for our own eyes so they are not usually written in a formal style.</a:t>
            </a:r>
          </a:p>
          <a:p>
            <a:pPr eaLnBrk="1" hangingPunct="1">
              <a:buFont typeface="Arial" panose="020B0604020202020204" pitchFamily="34" charset="0"/>
              <a:buChar char="•"/>
            </a:pPr>
            <a:r>
              <a:rPr lang="en-GB" altLang="en-US"/>
              <a:t>If we are writing a diary from the perspective of someone else, it is important to remember the language they might use due to their age, era or profession.</a:t>
            </a:r>
          </a:p>
          <a:p>
            <a:pPr eaLnBrk="1" hangingPunct="1">
              <a:buFont typeface="Arial" panose="020B0604020202020204" pitchFamily="34" charset="0"/>
              <a:buChar char="•"/>
            </a:pPr>
            <a:r>
              <a:rPr lang="en-GB" altLang="en-US"/>
              <a:t>Look at the examples below. Which uses the more informal style?</a:t>
            </a:r>
          </a:p>
        </p:txBody>
      </p:sp>
      <p:sp>
        <p:nvSpPr>
          <p:cNvPr id="20" name="Rectangle 19">
            <a:extLst>
              <a:ext uri="{FF2B5EF4-FFF2-40B4-BE49-F238E27FC236}">
                <a16:creationId xmlns:a16="http://schemas.microsoft.com/office/drawing/2014/main" id="{9C3DBC0E-C8AF-4DB5-AE99-42B2A70548A9}"/>
              </a:ext>
            </a:extLst>
          </p:cNvPr>
          <p:cNvSpPr/>
          <p:nvPr/>
        </p:nvSpPr>
        <p:spPr>
          <a:xfrm>
            <a:off x="755650" y="3582988"/>
            <a:ext cx="7632700" cy="2509837"/>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Without bees we will lose many of the plants that we rely on (they need the bees to pollinate them) and breakfast will never be the same again – imagine a world with no cereals! </a:t>
            </a:r>
          </a:p>
          <a:p>
            <a:pPr eaLnBrk="1" fontAlgn="auto" hangingPunct="1">
              <a:spcBef>
                <a:spcPts val="0"/>
              </a:spcBef>
              <a:spcAft>
                <a:spcPts val="600"/>
              </a:spcAft>
              <a:defRPr/>
            </a:pPr>
            <a:endParaRPr lang="en-GB" dirty="0">
              <a:solidFill>
                <a:schemeClr val="tx1"/>
              </a:solidFill>
              <a:ea typeface="Calibri" panose="020F0502020204030204" pitchFamily="34" charset="0"/>
              <a:cs typeface="Times New Roman" panose="02020603050405020304" pitchFamily="18" charset="0"/>
            </a:endParaRPr>
          </a:p>
          <a:p>
            <a:pPr eaLnBrk="1" fontAlgn="auto" hangingPunct="1">
              <a:spcBef>
                <a:spcPts val="0"/>
              </a:spcBef>
              <a:spcAft>
                <a:spcPts val="600"/>
              </a:spcAft>
              <a:defRPr/>
            </a:pPr>
            <a:endParaRPr lang="en-GB" dirty="0">
              <a:solidFill>
                <a:schemeClr val="tx1"/>
              </a:solidFill>
              <a:ea typeface="Calibri" panose="020F0502020204030204" pitchFamily="34" charset="0"/>
              <a:cs typeface="Times New Roman" panose="02020603050405020304" pitchFamily="18" charset="0"/>
            </a:endParaRPr>
          </a:p>
          <a:p>
            <a:pP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Without bees to pollinate plants, many will die out. This will result in humans having to alter the foods we eat, including breakfast cereals. </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468813"/>
            <a:ext cx="1116013" cy="369887"/>
          </a:xfrm>
          <a:prstGeom prst="rect">
            <a:avLst/>
          </a:prstGeom>
        </p:spPr>
        <p:txBody>
          <a:bodyPr wrap="none">
            <a:spAutoFit/>
          </a:bodyPr>
          <a:lstStyle/>
          <a:p>
            <a:pPr eaLnBrk="1" fontAlgn="auto" hangingPunct="1">
              <a:spcBef>
                <a:spcPts val="0"/>
              </a:spcBef>
              <a:spcAft>
                <a:spcPts val="0"/>
              </a:spcAft>
              <a:defRPr/>
            </a:pPr>
            <a:r>
              <a:rPr lang="en-US" b="1" dirty="0">
                <a:solidFill>
                  <a:schemeClr val="accent4"/>
                </a:solidFill>
                <a:latin typeface="+mn-lt"/>
              </a:rPr>
              <a:t>Informal</a:t>
            </a:r>
            <a:endParaRPr lang="en-GB" dirty="0">
              <a:latin typeface="+mn-lt"/>
            </a:endParaRPr>
          </a:p>
        </p:txBody>
      </p:sp>
      <p:sp>
        <p:nvSpPr>
          <p:cNvPr id="8" name="Rectangle 7">
            <a:extLst>
              <a:ext uri="{FF2B5EF4-FFF2-40B4-BE49-F238E27FC236}">
                <a16:creationId xmlns:a16="http://schemas.microsoft.com/office/drawing/2014/main" id="{305AD043-7713-4AD1-8206-A9395FF41923}"/>
              </a:ext>
            </a:extLst>
          </p:cNvPr>
          <p:cNvSpPr/>
          <p:nvPr/>
        </p:nvSpPr>
        <p:spPr>
          <a:xfrm>
            <a:off x="766763" y="5734050"/>
            <a:ext cx="927100" cy="369888"/>
          </a:xfrm>
          <a:prstGeom prst="rect">
            <a:avLst/>
          </a:prstGeom>
        </p:spPr>
        <p:txBody>
          <a:bodyPr wrap="none">
            <a:spAutoFit/>
          </a:bodyPr>
          <a:lstStyle/>
          <a:p>
            <a:pPr eaLnBrk="1" fontAlgn="auto" hangingPunct="1">
              <a:spcBef>
                <a:spcPts val="0"/>
              </a:spcBef>
              <a:spcAft>
                <a:spcPts val="0"/>
              </a:spcAft>
              <a:defRPr/>
            </a:pPr>
            <a:r>
              <a:rPr lang="en-US" b="1" dirty="0">
                <a:solidFill>
                  <a:schemeClr val="accent4"/>
                </a:solidFill>
                <a:latin typeface="+mn-lt"/>
              </a:rPr>
              <a:t>Formal</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67654456-D89B-421E-A011-008BF05BB1DD}"/>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7411" name="Rectangle 1">
            <a:extLst>
              <a:ext uri="{FF2B5EF4-FFF2-40B4-BE49-F238E27FC236}">
                <a16:creationId xmlns:a16="http://schemas.microsoft.com/office/drawing/2014/main" id="{E8DE8844-E2C8-4F82-9EDF-4F92AD1276D2}"/>
              </a:ext>
            </a:extLst>
          </p:cNvPr>
          <p:cNvSpPr>
            <a:spLocks noChangeArrowheads="1"/>
          </p:cNvSpPr>
          <p:nvPr/>
        </p:nvSpPr>
        <p:spPr bwMode="auto">
          <a:xfrm>
            <a:off x="755650" y="1177925"/>
            <a:ext cx="7632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sz="2800" b="1"/>
              <a:t>use time conjunctions and adverbials.</a:t>
            </a:r>
          </a:p>
        </p:txBody>
      </p:sp>
      <p:sp>
        <p:nvSpPr>
          <p:cNvPr id="3" name="Rectangle 2">
            <a:extLst>
              <a:ext uri="{FF2B5EF4-FFF2-40B4-BE49-F238E27FC236}">
                <a16:creationId xmlns:a16="http://schemas.microsoft.com/office/drawing/2014/main" id="{074EA04C-5FAA-4384-AD05-B6BAC60E4B6F}"/>
              </a:ext>
            </a:extLst>
          </p:cNvPr>
          <p:cNvSpPr>
            <a:spLocks noChangeArrowheads="1"/>
          </p:cNvSpPr>
          <p:nvPr/>
        </p:nvSpPr>
        <p:spPr bwMode="auto">
          <a:xfrm>
            <a:off x="755650" y="1752600"/>
            <a:ext cx="76596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buFont typeface="Arial" panose="020B0604020202020204" pitchFamily="34" charset="0"/>
              <a:buChar char="•"/>
            </a:pPr>
            <a:r>
              <a:rPr lang="en-GB" altLang="en-US"/>
              <a:t>A diary is usually describing lots of events. To make sense of when these events happened it is helpful to include time conjunctions and adverbials.</a:t>
            </a:r>
          </a:p>
          <a:p>
            <a:pPr eaLnBrk="1" hangingPunct="1">
              <a:buFont typeface="Arial" panose="020B0604020202020204" pitchFamily="34" charset="0"/>
              <a:buChar char="•"/>
            </a:pPr>
            <a:r>
              <a:rPr lang="en-GB" altLang="en-US"/>
              <a:t>If we just use one word, such as ‘then’, to link the events in our diary, it can get very boring!</a:t>
            </a:r>
          </a:p>
          <a:p>
            <a:pPr eaLnBrk="1" hangingPunct="1">
              <a:buFont typeface="Arial" panose="020B0604020202020204" pitchFamily="34" charset="0"/>
              <a:buChar char="•"/>
            </a:pPr>
            <a:r>
              <a:rPr lang="en-GB" altLang="en-US"/>
              <a:t>Look at the examples below. Can you identify any time conjunctions or adverbials that have been used?</a:t>
            </a:r>
          </a:p>
        </p:txBody>
      </p:sp>
      <p:sp>
        <p:nvSpPr>
          <p:cNvPr id="20" name="Rectangle 19">
            <a:extLst>
              <a:ext uri="{FF2B5EF4-FFF2-40B4-BE49-F238E27FC236}">
                <a16:creationId xmlns:a16="http://schemas.microsoft.com/office/drawing/2014/main" id="{9C3DBC0E-C8AF-4DB5-AE99-42B2A70548A9}"/>
              </a:ext>
            </a:extLst>
          </p:cNvPr>
          <p:cNvSpPr/>
          <p:nvPr/>
        </p:nvSpPr>
        <p:spPr>
          <a:xfrm>
            <a:off x="755650" y="3944938"/>
            <a:ext cx="7632700" cy="2147887"/>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1200"/>
              </a:spcAft>
              <a:defRPr/>
            </a:pPr>
            <a:r>
              <a:rPr lang="en-GB" dirty="0">
                <a:solidFill>
                  <a:schemeClr val="tx1"/>
                </a:solidFill>
                <a:ea typeface="Calibri" panose="020F0502020204030204" pitchFamily="34" charset="0"/>
                <a:cs typeface="Times New Roman" panose="02020603050405020304" pitchFamily="18" charset="0"/>
              </a:rPr>
              <a:t>Early this morning, I arrived at the courtroom to face the man who was determined to steal my ideas. </a:t>
            </a:r>
          </a:p>
          <a:p>
            <a:pPr eaLnBrk="1" fontAlgn="auto" hangingPunct="1">
              <a:spcBef>
                <a:spcPts val="0"/>
              </a:spcBef>
              <a:spcAft>
                <a:spcPts val="1200"/>
              </a:spcAft>
              <a:defRPr/>
            </a:pPr>
            <a:r>
              <a:rPr lang="en-GB" dirty="0">
                <a:solidFill>
                  <a:schemeClr val="tx1"/>
                </a:solidFill>
                <a:ea typeface="Calibri" panose="020F0502020204030204" pitchFamily="34" charset="0"/>
                <a:cs typeface="Times New Roman" panose="02020603050405020304" pitchFamily="18" charset="0"/>
              </a:rPr>
              <a:t>Over the following years, I will do everything I can to help make sure that bees don’t die out.</a:t>
            </a:r>
          </a:p>
        </p:txBody>
      </p:sp>
      <p:sp>
        <p:nvSpPr>
          <p:cNvPr id="9" name="Rectangle 8">
            <a:extLst>
              <a:ext uri="{FF2B5EF4-FFF2-40B4-BE49-F238E27FC236}">
                <a16:creationId xmlns:a16="http://schemas.microsoft.com/office/drawing/2014/main" id="{9C3DBC0E-C8AF-4DB5-AE99-42B2A70548A9}"/>
              </a:ext>
            </a:extLst>
          </p:cNvPr>
          <p:cNvSpPr/>
          <p:nvPr/>
        </p:nvSpPr>
        <p:spPr>
          <a:xfrm>
            <a:off x="750888" y="3944938"/>
            <a:ext cx="7632700" cy="2147887"/>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1200"/>
              </a:spcAft>
              <a:defRPr/>
            </a:pPr>
            <a:r>
              <a:rPr lang="en-GB" b="1" dirty="0">
                <a:solidFill>
                  <a:schemeClr val="accent4"/>
                </a:solidFill>
                <a:ea typeface="Calibri" panose="020F0502020204030204" pitchFamily="34" charset="0"/>
                <a:cs typeface="Times New Roman" panose="02020603050405020304" pitchFamily="18" charset="0"/>
              </a:rPr>
              <a:t>Early this morning</a:t>
            </a:r>
            <a:r>
              <a:rPr lang="en-GB" dirty="0">
                <a:solidFill>
                  <a:schemeClr val="tx1"/>
                </a:solidFill>
                <a:ea typeface="Calibri" panose="020F0502020204030204" pitchFamily="34" charset="0"/>
                <a:cs typeface="Times New Roman" panose="02020603050405020304" pitchFamily="18" charset="0"/>
              </a:rPr>
              <a:t>, I arrived at the courtroom to face the man who was determined to steal my ideas. </a:t>
            </a:r>
          </a:p>
          <a:p>
            <a:pPr eaLnBrk="1" fontAlgn="auto" hangingPunct="1">
              <a:spcBef>
                <a:spcPts val="0"/>
              </a:spcBef>
              <a:spcAft>
                <a:spcPts val="1200"/>
              </a:spcAft>
              <a:defRPr/>
            </a:pPr>
            <a:r>
              <a:rPr lang="en-GB" b="1" dirty="0">
                <a:solidFill>
                  <a:schemeClr val="accent4"/>
                </a:solidFill>
                <a:ea typeface="Calibri" panose="020F0502020204030204" pitchFamily="34" charset="0"/>
                <a:cs typeface="Times New Roman" panose="02020603050405020304" pitchFamily="18" charset="0"/>
              </a:rPr>
              <a:t>Over the following years</a:t>
            </a:r>
            <a:r>
              <a:rPr lang="en-GB" dirty="0">
                <a:solidFill>
                  <a:schemeClr val="tx1"/>
                </a:solidFill>
                <a:ea typeface="Calibri" panose="020F0502020204030204" pitchFamily="34" charset="0"/>
                <a:cs typeface="Times New Roman" panose="02020603050405020304" pitchFamily="18" charset="0"/>
              </a:rPr>
              <a:t>, I will do everything I can to help make sure that bees don’t die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7">
            <a:extLst>
              <a:ext uri="{FF2B5EF4-FFF2-40B4-BE49-F238E27FC236}">
                <a16:creationId xmlns:a16="http://schemas.microsoft.com/office/drawing/2014/main" id="{179F0FBE-1E15-4B20-A06A-10C85F8399F4}"/>
              </a:ext>
            </a:extLst>
          </p:cNvPr>
          <p:cNvSpPr>
            <a:spLocks noChangeArrowheads="1"/>
          </p:cNvSpPr>
          <p:nvPr/>
        </p:nvSpPr>
        <p:spPr bwMode="auto">
          <a:xfrm>
            <a:off x="6826250" y="2235200"/>
            <a:ext cx="15462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5</a:t>
            </a:r>
            <a:r>
              <a:rPr lang="en-GB" altLang="en-US" baseline="30000"/>
              <a:t>th</a:t>
            </a:r>
            <a:r>
              <a:rPr lang="en-GB" altLang="en-US"/>
              <a:t> July 2018</a:t>
            </a:r>
          </a:p>
        </p:txBody>
      </p:sp>
      <p:sp>
        <p:nvSpPr>
          <p:cNvPr id="21" name="Title 20">
            <a:extLst>
              <a:ext uri="{FF2B5EF4-FFF2-40B4-BE49-F238E27FC236}">
                <a16:creationId xmlns:a16="http://schemas.microsoft.com/office/drawing/2014/main" id="{F9D2B3B2-DFA6-4360-919A-F906BB87E353}"/>
              </a:ext>
            </a:extLst>
          </p:cNvPr>
          <p:cNvSpPr>
            <a:spLocks noGrp="1"/>
          </p:cNvSpPr>
          <p:nvPr>
            <p:ph type="title"/>
          </p:nvPr>
        </p:nvSpPr>
        <p:spPr>
          <a:xfrm>
            <a:off x="457200" y="479425"/>
            <a:ext cx="8220075" cy="993775"/>
          </a:xfrm>
        </p:spPr>
        <p:txBody>
          <a:bodyPr rtlCol="0"/>
          <a:lstStyle/>
          <a:p>
            <a:pPr fontAlgn="auto">
              <a:spcAft>
                <a:spcPts val="0"/>
              </a:spcAft>
              <a:defRPr/>
            </a:pPr>
            <a:r>
              <a:rPr lang="en-GB" sz="3600" dirty="0">
                <a:solidFill>
                  <a:schemeClr val="tx1"/>
                </a:solidFill>
              </a:rPr>
              <a:t>Find the features</a:t>
            </a:r>
            <a:endParaRPr lang="en-GB" sz="3600" dirty="0">
              <a:solidFill>
                <a:schemeClr val="tx1"/>
              </a:solidFill>
              <a:latin typeface="+mn-lt"/>
            </a:endParaRPr>
          </a:p>
        </p:txBody>
      </p:sp>
      <p:sp>
        <p:nvSpPr>
          <p:cNvPr id="24" name="Rectangle 23">
            <a:extLst>
              <a:ext uri="{FF2B5EF4-FFF2-40B4-BE49-F238E27FC236}">
                <a16:creationId xmlns:a16="http://schemas.microsoft.com/office/drawing/2014/main" id="{9C3DBC0E-C8AF-4DB5-AE99-42B2A70548A9}"/>
              </a:ext>
            </a:extLst>
          </p:cNvPr>
          <p:cNvSpPr/>
          <p:nvPr/>
        </p:nvSpPr>
        <p:spPr>
          <a:xfrm>
            <a:off x="755650" y="2684463"/>
            <a:ext cx="7632700" cy="241935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Dear Diary,</a:t>
            </a:r>
          </a:p>
          <a:p>
            <a:pP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Yesterday, I made the most amazing discovery when I was experimenting in my shed!</a:t>
            </a:r>
          </a:p>
          <a:p>
            <a:pP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As I mixed a variety of things together, I noticed a very unusual reaction which shocked me.</a:t>
            </a:r>
          </a:p>
        </p:txBody>
      </p:sp>
      <p:sp>
        <p:nvSpPr>
          <p:cNvPr id="18437" name="Rectangle 7">
            <a:extLst>
              <a:ext uri="{FF2B5EF4-FFF2-40B4-BE49-F238E27FC236}">
                <a16:creationId xmlns:a16="http://schemas.microsoft.com/office/drawing/2014/main" id="{F9CC5596-082E-415F-AAD2-4B6E00CC0B58}"/>
              </a:ext>
            </a:extLst>
          </p:cNvPr>
          <p:cNvSpPr>
            <a:spLocks noChangeArrowheads="1"/>
          </p:cNvSpPr>
          <p:nvPr/>
        </p:nvSpPr>
        <p:spPr bwMode="auto">
          <a:xfrm>
            <a:off x="750888" y="142875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Which features can you see in the following example?</a:t>
            </a:r>
          </a:p>
        </p:txBody>
      </p:sp>
      <p:sp>
        <p:nvSpPr>
          <p:cNvPr id="38" name="Rectangle 37">
            <a:extLst>
              <a:ext uri="{FF2B5EF4-FFF2-40B4-BE49-F238E27FC236}">
                <a16:creationId xmlns:a16="http://schemas.microsoft.com/office/drawing/2014/main" id="{9C3DBC0E-C8AF-4DB5-AE99-42B2A70548A9}"/>
              </a:ext>
            </a:extLst>
          </p:cNvPr>
          <p:cNvSpPr/>
          <p:nvPr/>
        </p:nvSpPr>
        <p:spPr>
          <a:xfrm>
            <a:off x="755650" y="2684463"/>
            <a:ext cx="7632700" cy="241935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Dear Diary,</a:t>
            </a:r>
          </a:p>
          <a:p>
            <a:pPr eaLnBrk="1" fontAlgn="auto" hangingPunct="1">
              <a:spcBef>
                <a:spcPts val="0"/>
              </a:spcBef>
              <a:spcAft>
                <a:spcPts val="600"/>
              </a:spcAft>
              <a:defRPr/>
            </a:pPr>
            <a:r>
              <a:rPr lang="en-GB" b="1" dirty="0">
                <a:solidFill>
                  <a:schemeClr val="accent5"/>
                </a:solidFill>
                <a:ea typeface="Calibri" panose="020F0502020204030204" pitchFamily="34" charset="0"/>
                <a:cs typeface="Times New Roman" panose="02020603050405020304" pitchFamily="18" charset="0"/>
              </a:rPr>
              <a:t>Yesterday</a:t>
            </a:r>
            <a:r>
              <a:rPr lang="en-GB" dirty="0">
                <a:solidFill>
                  <a:schemeClr val="tx1"/>
                </a:solidFill>
                <a:ea typeface="Calibri" panose="020F0502020204030204" pitchFamily="34" charset="0"/>
                <a:cs typeface="Times New Roman" panose="02020603050405020304" pitchFamily="18" charset="0"/>
              </a:rPr>
              <a:t>, I made the most amazing discovery when I was experimenting in my shed!</a:t>
            </a:r>
          </a:p>
          <a:p>
            <a:pP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As </a:t>
            </a:r>
            <a:r>
              <a:rPr lang="en-GB" b="1" dirty="0">
                <a:solidFill>
                  <a:srgbClr val="0070C0"/>
                </a:solidFill>
                <a:ea typeface="Calibri" panose="020F0502020204030204" pitchFamily="34" charset="0"/>
                <a:cs typeface="Times New Roman" panose="02020603050405020304" pitchFamily="18" charset="0"/>
              </a:rPr>
              <a:t>I</a:t>
            </a:r>
            <a:r>
              <a:rPr lang="en-GB" dirty="0">
                <a:solidFill>
                  <a:schemeClr val="tx1"/>
                </a:solidFill>
                <a:ea typeface="Calibri" panose="020F0502020204030204" pitchFamily="34" charset="0"/>
                <a:cs typeface="Times New Roman" panose="02020603050405020304" pitchFamily="18" charset="0"/>
              </a:rPr>
              <a:t> mixed a variety of things together, I </a:t>
            </a:r>
            <a:r>
              <a:rPr lang="en-GB" b="1" dirty="0">
                <a:solidFill>
                  <a:srgbClr val="7030A0"/>
                </a:solidFill>
                <a:ea typeface="Calibri" panose="020F0502020204030204" pitchFamily="34" charset="0"/>
                <a:cs typeface="Times New Roman" panose="02020603050405020304" pitchFamily="18" charset="0"/>
              </a:rPr>
              <a:t>noticed</a:t>
            </a:r>
            <a:r>
              <a:rPr lang="en-GB" dirty="0">
                <a:solidFill>
                  <a:schemeClr val="tx1"/>
                </a:solidFill>
                <a:ea typeface="Calibri" panose="020F0502020204030204" pitchFamily="34" charset="0"/>
                <a:cs typeface="Times New Roman" panose="02020603050405020304" pitchFamily="18" charset="0"/>
              </a:rPr>
              <a:t> a very unusual reaction which </a:t>
            </a:r>
            <a:r>
              <a:rPr lang="en-GB" b="1" dirty="0">
                <a:solidFill>
                  <a:schemeClr val="accent1">
                    <a:lumMod val="75000"/>
                  </a:schemeClr>
                </a:solidFill>
                <a:ea typeface="Calibri" panose="020F0502020204030204" pitchFamily="34" charset="0"/>
                <a:cs typeface="Times New Roman" panose="02020603050405020304" pitchFamily="18" charset="0"/>
              </a:rPr>
              <a:t>shocked</a:t>
            </a:r>
            <a:r>
              <a:rPr lang="en-GB" dirty="0">
                <a:solidFill>
                  <a:schemeClr val="tx1"/>
                </a:solidFill>
                <a:ea typeface="Calibri" panose="020F0502020204030204" pitchFamily="34" charset="0"/>
                <a:cs typeface="Times New Roman" panose="02020603050405020304" pitchFamily="18" charset="0"/>
              </a:rPr>
              <a:t> me.</a:t>
            </a:r>
          </a:p>
        </p:txBody>
      </p:sp>
      <p:sp>
        <p:nvSpPr>
          <p:cNvPr id="41" name="Rounded Rectangle 40">
            <a:extLst>
              <a:ext uri="{FF2B5EF4-FFF2-40B4-BE49-F238E27FC236}">
                <a16:creationId xmlns:a16="http://schemas.microsoft.com/office/drawing/2014/main" id="{81D10335-85C6-4F40-AAA0-68F31625AE15}"/>
              </a:ext>
            </a:extLst>
          </p:cNvPr>
          <p:cNvSpPr/>
          <p:nvPr/>
        </p:nvSpPr>
        <p:spPr>
          <a:xfrm>
            <a:off x="755650" y="3417888"/>
            <a:ext cx="6272213" cy="665162"/>
          </a:xfrm>
          <a:prstGeom prst="roundRect">
            <a:avLst>
              <a:gd name="adj" fmla="val 21467"/>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39" name="Group 38">
            <a:extLst>
              <a:ext uri="{FF2B5EF4-FFF2-40B4-BE49-F238E27FC236}">
                <a16:creationId xmlns:a16="http://schemas.microsoft.com/office/drawing/2014/main" id="{72C2ECF5-E3C4-41FC-82A7-C4B1CFF92E76}"/>
              </a:ext>
            </a:extLst>
          </p:cNvPr>
          <p:cNvGrpSpPr>
            <a:grpSpLocks/>
          </p:cNvGrpSpPr>
          <p:nvPr/>
        </p:nvGrpSpPr>
        <p:grpSpPr bwMode="auto">
          <a:xfrm>
            <a:off x="889000" y="2136775"/>
            <a:ext cx="2311400" cy="1387475"/>
            <a:chOff x="889109" y="2137031"/>
            <a:chExt cx="2311292" cy="1386844"/>
          </a:xfrm>
        </p:grpSpPr>
        <p:sp>
          <p:nvSpPr>
            <p:cNvPr id="37" name="Rectangle 36">
              <a:extLst>
                <a:ext uri="{FF2B5EF4-FFF2-40B4-BE49-F238E27FC236}">
                  <a16:creationId xmlns:a16="http://schemas.microsoft.com/office/drawing/2014/main" id="{44A3BFC4-0CE3-4045-8B87-D5BC4A49849E}"/>
                </a:ext>
              </a:extLst>
            </p:cNvPr>
            <p:cNvSpPr/>
            <p:nvPr/>
          </p:nvSpPr>
          <p:spPr>
            <a:xfrm>
              <a:off x="889109" y="2137031"/>
              <a:ext cx="2311292" cy="663273"/>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t>time conjunctions </a:t>
              </a:r>
              <a:br>
                <a:rPr lang="en-GB" sz="1600" b="1" dirty="0"/>
              </a:br>
              <a:r>
                <a:rPr lang="en-GB" sz="1600" b="1" dirty="0"/>
                <a:t>and adverbials</a:t>
              </a:r>
            </a:p>
          </p:txBody>
        </p:sp>
        <p:cxnSp>
          <p:nvCxnSpPr>
            <p:cNvPr id="14" name="Straight Arrow Connector 13">
              <a:extLst>
                <a:ext uri="{FF2B5EF4-FFF2-40B4-BE49-F238E27FC236}">
                  <a16:creationId xmlns:a16="http://schemas.microsoft.com/office/drawing/2014/main" id="{AB83C0B2-1A37-4625-8059-A317810532FC}"/>
                </a:ext>
              </a:extLst>
            </p:cNvPr>
            <p:cNvCxnSpPr/>
            <p:nvPr/>
          </p:nvCxnSpPr>
          <p:spPr>
            <a:xfrm>
              <a:off x="1351050" y="2684470"/>
              <a:ext cx="0" cy="83940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676D338B-5D99-4F82-8315-BC589F63D831}"/>
              </a:ext>
            </a:extLst>
          </p:cNvPr>
          <p:cNvGrpSpPr>
            <a:grpSpLocks/>
          </p:cNvGrpSpPr>
          <p:nvPr/>
        </p:nvGrpSpPr>
        <p:grpSpPr bwMode="auto">
          <a:xfrm>
            <a:off x="3662363" y="2303463"/>
            <a:ext cx="2309812" cy="1125537"/>
            <a:chOff x="907794" y="2398536"/>
            <a:chExt cx="2311292" cy="1125339"/>
          </a:xfrm>
        </p:grpSpPr>
        <p:sp>
          <p:nvSpPr>
            <p:cNvPr id="43" name="Rectangle 42">
              <a:extLst>
                <a:ext uri="{FF2B5EF4-FFF2-40B4-BE49-F238E27FC236}">
                  <a16:creationId xmlns:a16="http://schemas.microsoft.com/office/drawing/2014/main" id="{02A1FE6B-4082-478E-929D-C0B097DC5E27}"/>
                </a:ext>
              </a:extLst>
            </p:cNvPr>
            <p:cNvSpPr/>
            <p:nvPr/>
          </p:nvSpPr>
          <p:spPr>
            <a:xfrm>
              <a:off x="907794" y="2398536"/>
              <a:ext cx="2311292" cy="498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t>introduction</a:t>
              </a:r>
            </a:p>
          </p:txBody>
        </p:sp>
        <p:cxnSp>
          <p:nvCxnSpPr>
            <p:cNvPr id="44" name="Straight Arrow Connector 43">
              <a:extLst>
                <a:ext uri="{FF2B5EF4-FFF2-40B4-BE49-F238E27FC236}">
                  <a16:creationId xmlns:a16="http://schemas.microsoft.com/office/drawing/2014/main" id="{2B723E9A-188A-48F3-A04E-040F1DECB3FE}"/>
                </a:ext>
              </a:extLst>
            </p:cNvPr>
            <p:cNvCxnSpPr/>
            <p:nvPr/>
          </p:nvCxnSpPr>
          <p:spPr>
            <a:xfrm>
              <a:off x="1350990" y="2684236"/>
              <a:ext cx="0" cy="83963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81E9B161-4D78-4C51-AFBB-58EE252DD995}"/>
              </a:ext>
            </a:extLst>
          </p:cNvPr>
          <p:cNvSpPr/>
          <p:nvPr/>
        </p:nvSpPr>
        <p:spPr>
          <a:xfrm>
            <a:off x="6837363" y="2273300"/>
            <a:ext cx="1546225" cy="369888"/>
          </a:xfrm>
          <a:prstGeom prst="rect">
            <a:avLst/>
          </a:prstGeom>
          <a:solidFill>
            <a:schemeClr val="bg1"/>
          </a:solidFill>
        </p:spPr>
        <p:txBody>
          <a:bodyPr wrap="none">
            <a:spAutoFit/>
          </a:bodyPr>
          <a:lstStyle/>
          <a:p>
            <a:pPr eaLnBrk="1" fontAlgn="auto" hangingPunct="1">
              <a:spcBef>
                <a:spcPts val="0"/>
              </a:spcBef>
              <a:spcAft>
                <a:spcPts val="0"/>
              </a:spcAft>
              <a:defRPr/>
            </a:pPr>
            <a:r>
              <a:rPr lang="en-GB" b="1" dirty="0">
                <a:solidFill>
                  <a:schemeClr val="accent4"/>
                </a:solidFill>
                <a:latin typeface="+mn-lt"/>
              </a:rPr>
              <a:t>5</a:t>
            </a:r>
            <a:r>
              <a:rPr lang="en-GB" b="1" baseline="30000" dirty="0">
                <a:solidFill>
                  <a:schemeClr val="accent4"/>
                </a:solidFill>
                <a:latin typeface="+mn-lt"/>
              </a:rPr>
              <a:t>th</a:t>
            </a:r>
            <a:r>
              <a:rPr lang="en-GB" b="1" dirty="0">
                <a:solidFill>
                  <a:schemeClr val="accent4"/>
                </a:solidFill>
                <a:latin typeface="+mn-lt"/>
              </a:rPr>
              <a:t> July 2018</a:t>
            </a:r>
          </a:p>
        </p:txBody>
      </p:sp>
      <p:grpSp>
        <p:nvGrpSpPr>
          <p:cNvPr id="46" name="Group 45">
            <a:extLst>
              <a:ext uri="{FF2B5EF4-FFF2-40B4-BE49-F238E27FC236}">
                <a16:creationId xmlns:a16="http://schemas.microsoft.com/office/drawing/2014/main" id="{405ECD3C-F2D6-4DF1-AFF8-2628F1F6EF7E}"/>
              </a:ext>
            </a:extLst>
          </p:cNvPr>
          <p:cNvGrpSpPr>
            <a:grpSpLocks/>
          </p:cNvGrpSpPr>
          <p:nvPr/>
        </p:nvGrpSpPr>
        <p:grpSpPr bwMode="auto">
          <a:xfrm>
            <a:off x="7085013" y="2568575"/>
            <a:ext cx="966787" cy="784225"/>
            <a:chOff x="1713290" y="2127819"/>
            <a:chExt cx="966997" cy="784163"/>
          </a:xfrm>
        </p:grpSpPr>
        <p:sp>
          <p:nvSpPr>
            <p:cNvPr id="47" name="Rectangle 46">
              <a:extLst>
                <a:ext uri="{FF2B5EF4-FFF2-40B4-BE49-F238E27FC236}">
                  <a16:creationId xmlns:a16="http://schemas.microsoft.com/office/drawing/2014/main" id="{70944F7B-0B21-418A-9930-CD23746DC5CC}"/>
                </a:ext>
              </a:extLst>
            </p:cNvPr>
            <p:cNvSpPr/>
            <p:nvPr/>
          </p:nvSpPr>
          <p:spPr>
            <a:xfrm>
              <a:off x="1713290" y="2413546"/>
              <a:ext cx="966997" cy="4984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t>date</a:t>
              </a:r>
            </a:p>
          </p:txBody>
        </p:sp>
        <p:cxnSp>
          <p:nvCxnSpPr>
            <p:cNvPr id="48" name="Straight Arrow Connector 47">
              <a:extLst>
                <a:ext uri="{FF2B5EF4-FFF2-40B4-BE49-F238E27FC236}">
                  <a16:creationId xmlns:a16="http://schemas.microsoft.com/office/drawing/2014/main" id="{8EE24FD8-CB29-4ABA-A894-9C8209EE2165}"/>
                </a:ext>
              </a:extLst>
            </p:cNvPr>
            <p:cNvCxnSpPr/>
            <p:nvPr/>
          </p:nvCxnSpPr>
          <p:spPr>
            <a:xfrm flipV="1">
              <a:off x="2164238" y="2127819"/>
              <a:ext cx="0" cy="29049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104E936-C93A-462A-A032-DCDF1172307E}"/>
              </a:ext>
            </a:extLst>
          </p:cNvPr>
          <p:cNvGrpSpPr>
            <a:grpSpLocks/>
          </p:cNvGrpSpPr>
          <p:nvPr/>
        </p:nvGrpSpPr>
        <p:grpSpPr bwMode="auto">
          <a:xfrm>
            <a:off x="889000" y="4413250"/>
            <a:ext cx="1909763" cy="1071563"/>
            <a:chOff x="1713290" y="1839923"/>
            <a:chExt cx="1909991" cy="1072059"/>
          </a:xfrm>
        </p:grpSpPr>
        <p:sp>
          <p:nvSpPr>
            <p:cNvPr id="53" name="Rectangle 52">
              <a:extLst>
                <a:ext uri="{FF2B5EF4-FFF2-40B4-BE49-F238E27FC236}">
                  <a16:creationId xmlns:a16="http://schemas.microsoft.com/office/drawing/2014/main" id="{6F0BB04E-0C87-4FCC-A281-6A99A4DBB2D7}"/>
                </a:ext>
              </a:extLst>
            </p:cNvPr>
            <p:cNvSpPr/>
            <p:nvPr/>
          </p:nvSpPr>
          <p:spPr>
            <a:xfrm>
              <a:off x="1713290" y="2414864"/>
              <a:ext cx="1909991" cy="49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t>first person</a:t>
              </a:r>
            </a:p>
          </p:txBody>
        </p:sp>
        <p:cxnSp>
          <p:nvCxnSpPr>
            <p:cNvPr id="54" name="Straight Arrow Connector 53">
              <a:extLst>
                <a:ext uri="{FF2B5EF4-FFF2-40B4-BE49-F238E27FC236}">
                  <a16:creationId xmlns:a16="http://schemas.microsoft.com/office/drawing/2014/main" id="{EBDDBDF2-4DEC-4AC0-9DB0-C9610A10310A}"/>
                </a:ext>
              </a:extLst>
            </p:cNvPr>
            <p:cNvCxnSpPr/>
            <p:nvPr/>
          </p:nvCxnSpPr>
          <p:spPr>
            <a:xfrm flipV="1">
              <a:off x="2037179" y="1839923"/>
              <a:ext cx="0" cy="57494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5064F56A-0465-41AB-AC0F-7F2DDC4B024E}"/>
              </a:ext>
            </a:extLst>
          </p:cNvPr>
          <p:cNvGrpSpPr>
            <a:grpSpLocks/>
          </p:cNvGrpSpPr>
          <p:nvPr/>
        </p:nvGrpSpPr>
        <p:grpSpPr bwMode="auto">
          <a:xfrm>
            <a:off x="4572000" y="4413250"/>
            <a:ext cx="1909763" cy="1697038"/>
            <a:chOff x="1904260" y="1216439"/>
            <a:chExt cx="1909991" cy="1697342"/>
          </a:xfrm>
        </p:grpSpPr>
        <p:sp>
          <p:nvSpPr>
            <p:cNvPr id="58" name="Rectangle 57">
              <a:extLst>
                <a:ext uri="{FF2B5EF4-FFF2-40B4-BE49-F238E27FC236}">
                  <a16:creationId xmlns:a16="http://schemas.microsoft.com/office/drawing/2014/main" id="{549DB933-BE64-40D6-A7B0-5CA2E160326C}"/>
                </a:ext>
              </a:extLst>
            </p:cNvPr>
            <p:cNvSpPr/>
            <p:nvPr/>
          </p:nvSpPr>
          <p:spPr>
            <a:xfrm>
              <a:off x="1904260" y="2416804"/>
              <a:ext cx="1909991" cy="49697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t>first person</a:t>
              </a:r>
            </a:p>
          </p:txBody>
        </p:sp>
        <p:cxnSp>
          <p:nvCxnSpPr>
            <p:cNvPr id="59" name="Straight Arrow Connector 58">
              <a:extLst>
                <a:ext uri="{FF2B5EF4-FFF2-40B4-BE49-F238E27FC236}">
                  <a16:creationId xmlns:a16="http://schemas.microsoft.com/office/drawing/2014/main" id="{2FBB7820-07CE-4FEA-9680-F3F005BBB5E3}"/>
                </a:ext>
              </a:extLst>
            </p:cNvPr>
            <p:cNvCxnSpPr/>
            <p:nvPr/>
          </p:nvCxnSpPr>
          <p:spPr>
            <a:xfrm flipV="1">
              <a:off x="2782253" y="1216439"/>
              <a:ext cx="0" cy="132897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913E5CF3-831B-41E4-AB5D-7382DE613AF7}"/>
              </a:ext>
            </a:extLst>
          </p:cNvPr>
          <p:cNvGrpSpPr>
            <a:grpSpLocks/>
          </p:cNvGrpSpPr>
          <p:nvPr/>
        </p:nvGrpSpPr>
        <p:grpSpPr bwMode="auto">
          <a:xfrm>
            <a:off x="1955800" y="4629150"/>
            <a:ext cx="3103563" cy="828675"/>
            <a:chOff x="520509" y="2083105"/>
            <a:chExt cx="3102772" cy="828877"/>
          </a:xfrm>
        </p:grpSpPr>
        <p:sp>
          <p:nvSpPr>
            <p:cNvPr id="63" name="Rectangle 62">
              <a:extLst>
                <a:ext uri="{FF2B5EF4-FFF2-40B4-BE49-F238E27FC236}">
                  <a16:creationId xmlns:a16="http://schemas.microsoft.com/office/drawing/2014/main" id="{A3F11C52-23B8-4EB7-B4F3-87BC3948AE4D}"/>
                </a:ext>
              </a:extLst>
            </p:cNvPr>
            <p:cNvSpPr/>
            <p:nvPr/>
          </p:nvSpPr>
          <p:spPr>
            <a:xfrm>
              <a:off x="1714005" y="2414974"/>
              <a:ext cx="1909276" cy="497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t>first person</a:t>
              </a:r>
            </a:p>
          </p:txBody>
        </p:sp>
        <p:cxnSp>
          <p:nvCxnSpPr>
            <p:cNvPr id="64" name="Straight Arrow Connector 63">
              <a:extLst>
                <a:ext uri="{FF2B5EF4-FFF2-40B4-BE49-F238E27FC236}">
                  <a16:creationId xmlns:a16="http://schemas.microsoft.com/office/drawing/2014/main" id="{CA71F847-FF74-46FC-AD7A-0A0B51EE9516}"/>
                </a:ext>
              </a:extLst>
            </p:cNvPr>
            <p:cNvCxnSpPr/>
            <p:nvPr/>
          </p:nvCxnSpPr>
          <p:spPr>
            <a:xfrm flipH="1" flipV="1">
              <a:off x="520509" y="2083105"/>
              <a:ext cx="1244283" cy="35727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58B58A3-7D25-4FC5-9058-EF30AC5AA3CD}"/>
              </a:ext>
            </a:extLst>
          </p:cNvPr>
          <p:cNvSpPr>
            <a:spLocks noGrp="1"/>
          </p:cNvSpPr>
          <p:nvPr>
            <p:ph type="title"/>
          </p:nvPr>
        </p:nvSpPr>
        <p:spPr>
          <a:xfrm>
            <a:off x="457200" y="479425"/>
            <a:ext cx="8220075" cy="993775"/>
          </a:xfrm>
        </p:spPr>
        <p:txBody>
          <a:bodyPr rtlCol="0"/>
          <a:lstStyle/>
          <a:p>
            <a:pPr fontAlgn="auto">
              <a:spcAft>
                <a:spcPts val="0"/>
              </a:spcAft>
              <a:defRPr/>
            </a:pPr>
            <a:r>
              <a:rPr lang="en-GB" sz="3600" dirty="0">
                <a:solidFill>
                  <a:schemeClr val="tx1"/>
                </a:solidFill>
              </a:rPr>
              <a:t>Find the features</a:t>
            </a:r>
            <a:endParaRPr lang="en-GB" sz="3600" dirty="0">
              <a:solidFill>
                <a:schemeClr val="tx1"/>
              </a:solidFill>
              <a:latin typeface="+mn-lt"/>
            </a:endParaRPr>
          </a:p>
        </p:txBody>
      </p:sp>
      <p:sp>
        <p:nvSpPr>
          <p:cNvPr id="19459" name="Rectangle 2">
            <a:extLst>
              <a:ext uri="{FF2B5EF4-FFF2-40B4-BE49-F238E27FC236}">
                <a16:creationId xmlns:a16="http://schemas.microsoft.com/office/drawing/2014/main" id="{BA4440B4-0E0B-47A3-8535-D3DEFEBECEB5}"/>
              </a:ext>
            </a:extLst>
          </p:cNvPr>
          <p:cNvSpPr>
            <a:spLocks noChangeArrowheads="1"/>
          </p:cNvSpPr>
          <p:nvPr/>
        </p:nvSpPr>
        <p:spPr bwMode="auto">
          <a:xfrm>
            <a:off x="755650" y="147320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Use the </a:t>
            </a:r>
            <a:r>
              <a:rPr lang="en-GB" altLang="en-US" b="1"/>
              <a:t>Differentiated Diary Examples </a:t>
            </a:r>
            <a:r>
              <a:rPr lang="en-GB" altLang="en-US"/>
              <a:t>to find the features of diaries using the </a:t>
            </a:r>
            <a:r>
              <a:rPr lang="en-GB" altLang="en-US" b="1"/>
              <a:t>Diary Writing Checklist</a:t>
            </a:r>
            <a:r>
              <a:rPr lang="en-GB" altLang="en-US"/>
              <a:t> to help you.</a:t>
            </a:r>
          </a:p>
        </p:txBody>
      </p:sp>
      <p:pic>
        <p:nvPicPr>
          <p:cNvPr id="2" name="Picture 1">
            <a:extLst>
              <a:ext uri="{FF2B5EF4-FFF2-40B4-BE49-F238E27FC236}">
                <a16:creationId xmlns:a16="http://schemas.microsoft.com/office/drawing/2014/main" id="{2EADFF87-2E20-4B84-A6F6-DE130158E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386013"/>
            <a:ext cx="2543175" cy="359568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20EB689-7E65-4286-8318-C11920CED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650" y="2386013"/>
            <a:ext cx="2543175" cy="3595687"/>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3BA9C877-C5DB-4A20-8DF9-0FAA2E942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063" y="2386013"/>
            <a:ext cx="2543175" cy="3595687"/>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2D5CC0A2-1384-4B14-AC52-7B1C12A60C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2063" y="2386013"/>
            <a:ext cx="2543175" cy="3595687"/>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FF6A9794-AC62-4B2F-996B-A8E4A2651F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8063" y="2386013"/>
            <a:ext cx="2543175" cy="3595687"/>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2C17B011-FAD9-41C4-AC6D-433F6F61D7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2475" y="2386013"/>
            <a:ext cx="2543175" cy="3595687"/>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BD7BBD2-8673-448F-8654-6364AED785E7}"/>
              </a:ext>
            </a:extLst>
          </p:cNvPr>
          <p:cNvSpPr>
            <a:spLocks noGrp="1"/>
          </p:cNvSpPr>
          <p:nvPr>
            <p:ph type="title"/>
          </p:nvPr>
        </p:nvSpPr>
        <p:spPr>
          <a:xfrm>
            <a:off x="457200" y="479425"/>
            <a:ext cx="8220075" cy="993775"/>
          </a:xfrm>
        </p:spPr>
        <p:txBody>
          <a:bodyPr rtlCol="0"/>
          <a:lstStyle/>
          <a:p>
            <a:pPr fontAlgn="auto">
              <a:spcAft>
                <a:spcPts val="0"/>
              </a:spcAft>
              <a:defRPr/>
            </a:pPr>
            <a:r>
              <a:rPr lang="en-GB" sz="3600" dirty="0">
                <a:solidFill>
                  <a:schemeClr val="tx1"/>
                </a:solidFill>
              </a:rPr>
              <a:t>Write a diary</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E17AB70A-8E1C-4A6B-9809-9F372C8019E1}"/>
              </a:ext>
            </a:extLst>
          </p:cNvPr>
          <p:cNvSpPr>
            <a:spLocks noChangeArrowheads="1"/>
          </p:cNvSpPr>
          <p:nvPr/>
        </p:nvSpPr>
        <p:spPr bwMode="auto">
          <a:xfrm>
            <a:off x="755650" y="1358900"/>
            <a:ext cx="7632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Now it’s your turn!</a:t>
            </a:r>
          </a:p>
          <a:p>
            <a:pPr eaLnBrk="1" hangingPunct="1"/>
            <a:endParaRPr lang="en-GB" altLang="en-US"/>
          </a:p>
          <a:p>
            <a:pPr eaLnBrk="1" hangingPunct="1"/>
            <a:r>
              <a:rPr lang="en-GB" altLang="en-US"/>
              <a:t>Using the </a:t>
            </a:r>
            <a:r>
              <a:rPr lang="en-GB" altLang="en-US" b="1"/>
              <a:t>Differentiated Diary Writing Activity Sheets</a:t>
            </a:r>
            <a:r>
              <a:rPr lang="en-GB" altLang="en-US"/>
              <a:t>, plan and write a diary from the point of view of someone who works with animals. Don't forget to include everything on the </a:t>
            </a:r>
            <a:r>
              <a:rPr lang="en-GB" altLang="en-US" b="1"/>
              <a:t>Diary Writing Checklist</a:t>
            </a:r>
            <a:r>
              <a:rPr lang="en-GB" altLang="en-US"/>
              <a:t>.</a:t>
            </a:r>
          </a:p>
          <a:p>
            <a:pPr eaLnBrk="1" hangingPunct="1"/>
            <a:endParaRPr lang="en-GB" altLang="en-US"/>
          </a:p>
          <a:p>
            <a:pPr algn="ctr" eaLnBrk="1" hangingPunct="1"/>
            <a:r>
              <a:rPr lang="en-GB" altLang="en-US"/>
              <a:t>Will you be… </a:t>
            </a:r>
          </a:p>
        </p:txBody>
      </p:sp>
      <p:grpSp>
        <p:nvGrpSpPr>
          <p:cNvPr id="20" name="Group 19">
            <a:extLst>
              <a:ext uri="{FF2B5EF4-FFF2-40B4-BE49-F238E27FC236}">
                <a16:creationId xmlns:a16="http://schemas.microsoft.com/office/drawing/2014/main" id="{A4280C91-A61C-45CD-8BEB-85EE1AE9C7D8}"/>
              </a:ext>
            </a:extLst>
          </p:cNvPr>
          <p:cNvGrpSpPr>
            <a:grpSpLocks/>
          </p:cNvGrpSpPr>
          <p:nvPr/>
        </p:nvGrpSpPr>
        <p:grpSpPr bwMode="auto">
          <a:xfrm>
            <a:off x="457200" y="3429000"/>
            <a:ext cx="3319463" cy="2847975"/>
            <a:chOff x="457198" y="3429000"/>
            <a:chExt cx="3319916" cy="2848491"/>
          </a:xfrm>
        </p:grpSpPr>
        <p:pic>
          <p:nvPicPr>
            <p:cNvPr id="20491" name="Picture 15">
              <a:extLst>
                <a:ext uri="{FF2B5EF4-FFF2-40B4-BE49-F238E27FC236}">
                  <a16:creationId xmlns:a16="http://schemas.microsoft.com/office/drawing/2014/main" id="{6A6BC090-9F27-429A-BCC1-DE3BE0EE413E}"/>
                </a:ext>
              </a:extLst>
            </p:cNvPr>
            <p:cNvPicPr>
              <a:picLocks noChangeAspect="1"/>
            </p:cNvPicPr>
            <p:nvPr/>
          </p:nvPicPr>
          <p:blipFill>
            <a:blip r:embed="rId2">
              <a:extLst>
                <a:ext uri="{28A0092B-C50C-407E-A947-70E740481C1C}">
                  <a14:useLocalDpi xmlns:a14="http://schemas.microsoft.com/office/drawing/2010/main" val="0"/>
                </a:ext>
              </a:extLst>
            </a:blip>
            <a:srcRect b="4237"/>
            <a:stretch>
              <a:fillRect/>
            </a:stretch>
          </p:blipFill>
          <p:spPr bwMode="auto">
            <a:xfrm>
              <a:off x="457198" y="3429000"/>
              <a:ext cx="3319916" cy="239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angle 17">
              <a:extLst>
                <a:ext uri="{FF2B5EF4-FFF2-40B4-BE49-F238E27FC236}">
                  <a16:creationId xmlns:a16="http://schemas.microsoft.com/office/drawing/2014/main" id="{87D709F4-FEA2-4478-835B-0EF04D93E852}"/>
                </a:ext>
              </a:extLst>
            </p:cNvPr>
            <p:cNvSpPr>
              <a:spLocks noChangeArrowheads="1"/>
            </p:cNvSpPr>
            <p:nvPr/>
          </p:nvSpPr>
          <p:spPr bwMode="auto">
            <a:xfrm>
              <a:off x="1452550" y="5908159"/>
              <a:ext cx="1329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a scientist?</a:t>
              </a:r>
            </a:p>
          </p:txBody>
        </p:sp>
      </p:grpSp>
      <p:grpSp>
        <p:nvGrpSpPr>
          <p:cNvPr id="25" name="Group 24">
            <a:extLst>
              <a:ext uri="{FF2B5EF4-FFF2-40B4-BE49-F238E27FC236}">
                <a16:creationId xmlns:a16="http://schemas.microsoft.com/office/drawing/2014/main" id="{25C780DD-91BA-44EE-A70F-0DB11D93410B}"/>
              </a:ext>
            </a:extLst>
          </p:cNvPr>
          <p:cNvGrpSpPr>
            <a:grpSpLocks/>
          </p:cNvGrpSpPr>
          <p:nvPr/>
        </p:nvGrpSpPr>
        <p:grpSpPr bwMode="auto">
          <a:xfrm>
            <a:off x="3776663" y="3705225"/>
            <a:ext cx="2427287" cy="2571750"/>
            <a:chOff x="3777114" y="3704501"/>
            <a:chExt cx="2426441" cy="2572990"/>
          </a:xfrm>
        </p:grpSpPr>
        <p:pic>
          <p:nvPicPr>
            <p:cNvPr id="20489" name="Picture 4">
              <a:extLst>
                <a:ext uri="{FF2B5EF4-FFF2-40B4-BE49-F238E27FC236}">
                  <a16:creationId xmlns:a16="http://schemas.microsoft.com/office/drawing/2014/main" id="{2D668565-A675-46D7-9BFD-358BF68B5DBF}"/>
                </a:ext>
              </a:extLst>
            </p:cNvPr>
            <p:cNvPicPr>
              <a:picLocks noChangeAspect="1"/>
            </p:cNvPicPr>
            <p:nvPr/>
          </p:nvPicPr>
          <p:blipFill>
            <a:blip r:embed="rId3">
              <a:extLst>
                <a:ext uri="{28A0092B-C50C-407E-A947-70E740481C1C}">
                  <a14:useLocalDpi xmlns:a14="http://schemas.microsoft.com/office/drawing/2010/main" val="0"/>
                </a:ext>
              </a:extLst>
            </a:blip>
            <a:srcRect b="6931"/>
            <a:stretch>
              <a:fillRect/>
            </a:stretch>
          </p:blipFill>
          <p:spPr bwMode="auto">
            <a:xfrm>
              <a:off x="3777114" y="3704501"/>
              <a:ext cx="2426441" cy="211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22">
              <a:extLst>
                <a:ext uri="{FF2B5EF4-FFF2-40B4-BE49-F238E27FC236}">
                  <a16:creationId xmlns:a16="http://schemas.microsoft.com/office/drawing/2014/main" id="{9181659E-0F56-411D-AFA4-9A25F228B811}"/>
                </a:ext>
              </a:extLst>
            </p:cNvPr>
            <p:cNvSpPr>
              <a:spLocks noChangeArrowheads="1"/>
            </p:cNvSpPr>
            <p:nvPr/>
          </p:nvSpPr>
          <p:spPr bwMode="auto">
            <a:xfrm>
              <a:off x="4167418" y="5908159"/>
              <a:ext cx="1443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an explorer?</a:t>
              </a:r>
            </a:p>
          </p:txBody>
        </p:sp>
      </p:grpSp>
      <p:grpSp>
        <p:nvGrpSpPr>
          <p:cNvPr id="26" name="Group 25">
            <a:extLst>
              <a:ext uri="{FF2B5EF4-FFF2-40B4-BE49-F238E27FC236}">
                <a16:creationId xmlns:a16="http://schemas.microsoft.com/office/drawing/2014/main" id="{C5F9DD91-EE06-434B-8F0E-2A17F3E119FB}"/>
              </a:ext>
            </a:extLst>
          </p:cNvPr>
          <p:cNvGrpSpPr>
            <a:grpSpLocks/>
          </p:cNvGrpSpPr>
          <p:nvPr/>
        </p:nvGrpSpPr>
        <p:grpSpPr bwMode="auto">
          <a:xfrm>
            <a:off x="6588125" y="3933825"/>
            <a:ext cx="2089150" cy="2343150"/>
            <a:chOff x="6588834" y="3933232"/>
            <a:chExt cx="2088440" cy="2344259"/>
          </a:xfrm>
        </p:grpSpPr>
        <p:pic>
          <p:nvPicPr>
            <p:cNvPr id="20487" name="Picture 8">
              <a:extLst>
                <a:ext uri="{FF2B5EF4-FFF2-40B4-BE49-F238E27FC236}">
                  <a16:creationId xmlns:a16="http://schemas.microsoft.com/office/drawing/2014/main" id="{B6EDE6F5-2E64-45B8-88B3-984F1E82C5DE}"/>
                </a:ext>
              </a:extLst>
            </p:cNvPr>
            <p:cNvPicPr>
              <a:picLocks noChangeAspect="1"/>
            </p:cNvPicPr>
            <p:nvPr/>
          </p:nvPicPr>
          <p:blipFill>
            <a:blip r:embed="rId4">
              <a:extLst>
                <a:ext uri="{28A0092B-C50C-407E-A947-70E740481C1C}">
                  <a14:useLocalDpi xmlns:a14="http://schemas.microsoft.com/office/drawing/2010/main" val="0"/>
                </a:ext>
              </a:extLst>
            </a:blip>
            <a:srcRect r="4958"/>
            <a:stretch>
              <a:fillRect/>
            </a:stretch>
          </p:blipFill>
          <p:spPr bwMode="auto">
            <a:xfrm>
              <a:off x="6588834" y="3933232"/>
              <a:ext cx="2088440" cy="1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23">
              <a:extLst>
                <a:ext uri="{FF2B5EF4-FFF2-40B4-BE49-F238E27FC236}">
                  <a16:creationId xmlns:a16="http://schemas.microsoft.com/office/drawing/2014/main" id="{B8F546A0-DC1F-4286-9F68-C0DC58BCAF07}"/>
                </a:ext>
              </a:extLst>
            </p:cNvPr>
            <p:cNvSpPr>
              <a:spLocks noChangeArrowheads="1"/>
            </p:cNvSpPr>
            <p:nvPr/>
          </p:nvSpPr>
          <p:spPr bwMode="auto">
            <a:xfrm>
              <a:off x="6895512" y="5908159"/>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an inventor?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353665-9230-4D53-A5B9-2D1343F83AD3}"/>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Check List</a:t>
            </a:r>
            <a:endParaRPr lang="en-GB" sz="3600" dirty="0">
              <a:solidFill>
                <a:schemeClr val="tx1"/>
              </a:solidFill>
              <a:latin typeface="+mn-lt"/>
            </a:endParaRPr>
          </a:p>
        </p:txBody>
      </p:sp>
      <p:sp>
        <p:nvSpPr>
          <p:cNvPr id="21507" name="Rectangle 2">
            <a:extLst>
              <a:ext uri="{FF2B5EF4-FFF2-40B4-BE49-F238E27FC236}">
                <a16:creationId xmlns:a16="http://schemas.microsoft.com/office/drawing/2014/main" id="{BA5E97E6-1ED7-41F0-912E-AE3E1D425B9A}"/>
              </a:ext>
            </a:extLst>
          </p:cNvPr>
          <p:cNvSpPr>
            <a:spLocks noChangeArrowheads="1"/>
          </p:cNvSpPr>
          <p:nvPr/>
        </p:nvSpPr>
        <p:spPr bwMode="auto">
          <a:xfrm>
            <a:off x="755650" y="147320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Can you remember all the things you need to do to write a fantastic diary entry?</a:t>
            </a:r>
          </a:p>
        </p:txBody>
      </p:sp>
      <p:sp>
        <p:nvSpPr>
          <p:cNvPr id="21508" name="Rectangle 1">
            <a:extLst>
              <a:ext uri="{FF2B5EF4-FFF2-40B4-BE49-F238E27FC236}">
                <a16:creationId xmlns:a16="http://schemas.microsoft.com/office/drawing/2014/main" id="{146CCE13-BA85-42A0-824D-C1935DCE6E6D}"/>
              </a:ext>
            </a:extLst>
          </p:cNvPr>
          <p:cNvSpPr>
            <a:spLocks noChangeArrowheads="1"/>
          </p:cNvSpPr>
          <p:nvPr/>
        </p:nvSpPr>
        <p:spPr bwMode="auto">
          <a:xfrm>
            <a:off x="755650" y="2106613"/>
            <a:ext cx="241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t>Diary writing must...</a:t>
            </a:r>
          </a:p>
        </p:txBody>
      </p:sp>
      <p:sp>
        <p:nvSpPr>
          <p:cNvPr id="7" name="Rectangle 6">
            <a:extLst>
              <a:ext uri="{FF2B5EF4-FFF2-40B4-BE49-F238E27FC236}">
                <a16:creationId xmlns:a16="http://schemas.microsoft.com/office/drawing/2014/main" id="{F0D0B695-BCE9-4104-9FF1-0BE3FD54FC38}"/>
              </a:ext>
            </a:extLst>
          </p:cNvPr>
          <p:cNvSpPr>
            <a:spLocks noChangeArrowheads="1"/>
          </p:cNvSpPr>
          <p:nvPr/>
        </p:nvSpPr>
        <p:spPr bwMode="auto">
          <a:xfrm>
            <a:off x="755650" y="3022600"/>
            <a:ext cx="266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a:t>write in the first person.</a:t>
            </a:r>
          </a:p>
        </p:txBody>
      </p:sp>
      <p:sp>
        <p:nvSpPr>
          <p:cNvPr id="9" name="Rectangle 8">
            <a:extLst>
              <a:ext uri="{FF2B5EF4-FFF2-40B4-BE49-F238E27FC236}">
                <a16:creationId xmlns:a16="http://schemas.microsoft.com/office/drawing/2014/main" id="{34813200-F46C-462D-AAB6-70862537B48A}"/>
              </a:ext>
            </a:extLst>
          </p:cNvPr>
          <p:cNvSpPr>
            <a:spLocks noChangeArrowheads="1"/>
          </p:cNvSpPr>
          <p:nvPr/>
        </p:nvSpPr>
        <p:spPr bwMode="auto">
          <a:xfrm>
            <a:off x="769938" y="32131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endParaRPr lang="en-US" altLang="en-US"/>
          </a:p>
          <a:p>
            <a:pPr eaLnBrk="1" hangingPunct="1"/>
            <a:r>
              <a:rPr lang="en-US" altLang="en-US"/>
              <a:t>use past tense for main events.</a:t>
            </a:r>
          </a:p>
        </p:txBody>
      </p:sp>
      <p:sp>
        <p:nvSpPr>
          <p:cNvPr id="16" name="Rectangle 15">
            <a:extLst>
              <a:ext uri="{FF2B5EF4-FFF2-40B4-BE49-F238E27FC236}">
                <a16:creationId xmlns:a16="http://schemas.microsoft.com/office/drawing/2014/main" id="{D95DFA71-BAD4-4ACD-AC42-24F7D5E2D95B}"/>
              </a:ext>
            </a:extLst>
          </p:cNvPr>
          <p:cNvSpPr>
            <a:spLocks noChangeArrowheads="1"/>
          </p:cNvSpPr>
          <p:nvPr/>
        </p:nvSpPr>
        <p:spPr bwMode="auto">
          <a:xfrm>
            <a:off x="769938" y="3921125"/>
            <a:ext cx="4278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a:t>include an introduction to set the scene.</a:t>
            </a:r>
          </a:p>
        </p:txBody>
      </p:sp>
      <p:sp>
        <p:nvSpPr>
          <p:cNvPr id="18" name="Rectangle 17">
            <a:extLst>
              <a:ext uri="{FF2B5EF4-FFF2-40B4-BE49-F238E27FC236}">
                <a16:creationId xmlns:a16="http://schemas.microsoft.com/office/drawing/2014/main" id="{03101F02-2B89-40AB-BB17-249ED1BC5F02}"/>
              </a:ext>
            </a:extLst>
          </p:cNvPr>
          <p:cNvSpPr>
            <a:spLocks noChangeArrowheads="1"/>
          </p:cNvSpPr>
          <p:nvPr/>
        </p:nvSpPr>
        <p:spPr bwMode="auto">
          <a:xfrm>
            <a:off x="769938" y="4370388"/>
            <a:ext cx="359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a:t>tell events in chronological order.</a:t>
            </a:r>
          </a:p>
        </p:txBody>
      </p:sp>
      <p:sp>
        <p:nvSpPr>
          <p:cNvPr id="20" name="Rectangle 19">
            <a:extLst>
              <a:ext uri="{FF2B5EF4-FFF2-40B4-BE49-F238E27FC236}">
                <a16:creationId xmlns:a16="http://schemas.microsoft.com/office/drawing/2014/main" id="{59D34E71-0813-4AAE-A3D5-6210B60F0157}"/>
              </a:ext>
            </a:extLst>
          </p:cNvPr>
          <p:cNvSpPr>
            <a:spLocks noChangeArrowheads="1"/>
          </p:cNvSpPr>
          <p:nvPr/>
        </p:nvSpPr>
        <p:spPr bwMode="auto">
          <a:xfrm>
            <a:off x="755650" y="4818063"/>
            <a:ext cx="427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a:sym typeface="Wingdings" panose="05000000000000000000" pitchFamily="2" charset="2"/>
              </a:rPr>
              <a:t>include personal emotions and </a:t>
            </a:r>
            <a:r>
              <a:rPr lang="en-US" altLang="en-US"/>
              <a:t>feelings. </a:t>
            </a:r>
          </a:p>
        </p:txBody>
      </p:sp>
      <p:sp>
        <p:nvSpPr>
          <p:cNvPr id="23" name="Rectangle 22">
            <a:extLst>
              <a:ext uri="{FF2B5EF4-FFF2-40B4-BE49-F238E27FC236}">
                <a16:creationId xmlns:a16="http://schemas.microsoft.com/office/drawing/2014/main" id="{00BA3FC6-444E-4FFE-B63B-413CBBAEF59B}"/>
              </a:ext>
            </a:extLst>
          </p:cNvPr>
          <p:cNvSpPr>
            <a:spLocks noChangeArrowheads="1"/>
          </p:cNvSpPr>
          <p:nvPr/>
        </p:nvSpPr>
        <p:spPr bwMode="auto">
          <a:xfrm>
            <a:off x="755650" y="5326063"/>
            <a:ext cx="479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a:t>use time conjunctions and adverbials, e.g. ‘after that’, ‘before lunch’, ‘until sunset’.</a:t>
            </a:r>
            <a:endParaRPr lang="en-GB" altLang="en-US"/>
          </a:p>
        </p:txBody>
      </p:sp>
      <p:sp>
        <p:nvSpPr>
          <p:cNvPr id="24" name="Rectangle 23">
            <a:extLst>
              <a:ext uri="{FF2B5EF4-FFF2-40B4-BE49-F238E27FC236}">
                <a16:creationId xmlns:a16="http://schemas.microsoft.com/office/drawing/2014/main" id="{ABDD1CEE-B108-4B9A-9D6E-FD5D5F77DB5D}"/>
              </a:ext>
            </a:extLst>
          </p:cNvPr>
          <p:cNvSpPr>
            <a:spLocks noChangeArrowheads="1"/>
          </p:cNvSpPr>
          <p:nvPr/>
        </p:nvSpPr>
        <p:spPr bwMode="auto">
          <a:xfrm>
            <a:off x="755650" y="2597150"/>
            <a:ext cx="324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a:t>include the date and/or time. </a:t>
            </a:r>
            <a:endParaRPr lang="en-US" altLang="en-US">
              <a:sym typeface="Wingdings" panose="05000000000000000000" pitchFamily="2" charset="2"/>
            </a:endParaRPr>
          </a:p>
        </p:txBody>
      </p:sp>
      <p:pic>
        <p:nvPicPr>
          <p:cNvPr id="26" name="Picture 25">
            <a:extLst>
              <a:ext uri="{FF2B5EF4-FFF2-40B4-BE49-F238E27FC236}">
                <a16:creationId xmlns:a16="http://schemas.microsoft.com/office/drawing/2014/main" id="{8DFCB73E-CA70-44BE-A68C-2765E35B67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1325" y="2389188"/>
            <a:ext cx="12271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AEF7C532-E7F7-4031-B444-B0EF362A0F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3592513"/>
            <a:ext cx="12271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9B6012F2-25E8-4072-841A-8325D29C48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3888" y="5003800"/>
            <a:ext cx="216535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AEF0CCEA-F22C-4550-ADD1-CF448443644F}"/>
              </a:ext>
            </a:extLst>
          </p:cNvPr>
          <p:cNvSpPr>
            <a:spLocks noChangeArrowheads="1"/>
          </p:cNvSpPr>
          <p:nvPr/>
        </p:nvSpPr>
        <p:spPr bwMode="auto">
          <a:xfrm>
            <a:off x="3795713" y="2636838"/>
            <a:ext cx="366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solidFill>
                  <a:srgbClr val="FF0000"/>
                </a:solidFill>
                <a:sym typeface="Wingdings" panose="05000000000000000000" pitchFamily="2" charset="2"/>
              </a:rPr>
              <a:t></a:t>
            </a:r>
            <a:endParaRPr lang="en-GB" altLang="en-US"/>
          </a:p>
        </p:txBody>
      </p:sp>
      <p:sp>
        <p:nvSpPr>
          <p:cNvPr id="17" name="Rectangle 16">
            <a:extLst>
              <a:ext uri="{FF2B5EF4-FFF2-40B4-BE49-F238E27FC236}">
                <a16:creationId xmlns:a16="http://schemas.microsoft.com/office/drawing/2014/main" id="{6D7836FE-F826-4175-9422-84C09F09E2C0}"/>
              </a:ext>
            </a:extLst>
          </p:cNvPr>
          <p:cNvSpPr>
            <a:spLocks noChangeArrowheads="1"/>
          </p:cNvSpPr>
          <p:nvPr/>
        </p:nvSpPr>
        <p:spPr bwMode="auto">
          <a:xfrm>
            <a:off x="3255963" y="3046413"/>
            <a:ext cx="366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solidFill>
                  <a:srgbClr val="FF0000"/>
                </a:solidFill>
                <a:sym typeface="Wingdings" panose="05000000000000000000" pitchFamily="2" charset="2"/>
              </a:rPr>
              <a:t></a:t>
            </a:r>
            <a:endParaRPr lang="en-GB" altLang="en-US"/>
          </a:p>
        </p:txBody>
      </p:sp>
      <p:sp>
        <p:nvSpPr>
          <p:cNvPr id="19" name="Rectangle 18">
            <a:extLst>
              <a:ext uri="{FF2B5EF4-FFF2-40B4-BE49-F238E27FC236}">
                <a16:creationId xmlns:a16="http://schemas.microsoft.com/office/drawing/2014/main" id="{E38C364C-B489-4F1B-8DF7-136F13A75DFA}"/>
              </a:ext>
            </a:extLst>
          </p:cNvPr>
          <p:cNvSpPr>
            <a:spLocks noChangeArrowheads="1"/>
          </p:cNvSpPr>
          <p:nvPr/>
        </p:nvSpPr>
        <p:spPr bwMode="auto">
          <a:xfrm>
            <a:off x="3910013" y="3511550"/>
            <a:ext cx="366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solidFill>
                  <a:srgbClr val="FF0000"/>
                </a:solidFill>
                <a:sym typeface="Wingdings" panose="05000000000000000000" pitchFamily="2" charset="2"/>
              </a:rPr>
              <a:t></a:t>
            </a:r>
            <a:endParaRPr lang="en-GB" altLang="en-US"/>
          </a:p>
        </p:txBody>
      </p:sp>
      <p:sp>
        <p:nvSpPr>
          <p:cNvPr id="22" name="Rectangle 21">
            <a:extLst>
              <a:ext uri="{FF2B5EF4-FFF2-40B4-BE49-F238E27FC236}">
                <a16:creationId xmlns:a16="http://schemas.microsoft.com/office/drawing/2014/main" id="{A9CD7DCC-708B-4FEF-B727-31F877832E9D}"/>
              </a:ext>
            </a:extLst>
          </p:cNvPr>
          <p:cNvSpPr>
            <a:spLocks noChangeArrowheads="1"/>
          </p:cNvSpPr>
          <p:nvPr/>
        </p:nvSpPr>
        <p:spPr bwMode="auto">
          <a:xfrm>
            <a:off x="4865688" y="39719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solidFill>
                  <a:srgbClr val="FF0000"/>
                </a:solidFill>
                <a:sym typeface="Wingdings" panose="05000000000000000000" pitchFamily="2" charset="2"/>
              </a:rPr>
              <a:t></a:t>
            </a:r>
            <a:endParaRPr lang="en-GB" altLang="en-US"/>
          </a:p>
        </p:txBody>
      </p:sp>
      <p:sp>
        <p:nvSpPr>
          <p:cNvPr id="25" name="Rectangle 24">
            <a:extLst>
              <a:ext uri="{FF2B5EF4-FFF2-40B4-BE49-F238E27FC236}">
                <a16:creationId xmlns:a16="http://schemas.microsoft.com/office/drawing/2014/main" id="{C35027EB-D470-4D03-9F6D-6DDE88951EA0}"/>
              </a:ext>
            </a:extLst>
          </p:cNvPr>
          <p:cNvSpPr>
            <a:spLocks noChangeArrowheads="1"/>
          </p:cNvSpPr>
          <p:nvPr/>
        </p:nvSpPr>
        <p:spPr bwMode="auto">
          <a:xfrm>
            <a:off x="4276725" y="4387850"/>
            <a:ext cx="36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solidFill>
                  <a:srgbClr val="FF0000"/>
                </a:solidFill>
                <a:sym typeface="Wingdings" panose="05000000000000000000" pitchFamily="2" charset="2"/>
              </a:rPr>
              <a:t></a:t>
            </a:r>
            <a:endParaRPr lang="en-GB" altLang="en-US"/>
          </a:p>
        </p:txBody>
      </p:sp>
      <p:sp>
        <p:nvSpPr>
          <p:cNvPr id="27" name="Rectangle 26">
            <a:extLst>
              <a:ext uri="{FF2B5EF4-FFF2-40B4-BE49-F238E27FC236}">
                <a16:creationId xmlns:a16="http://schemas.microsoft.com/office/drawing/2014/main" id="{9C307C00-DD46-4574-A9C1-24794E6DAF5C}"/>
              </a:ext>
            </a:extLst>
          </p:cNvPr>
          <p:cNvSpPr>
            <a:spLocks noChangeArrowheads="1"/>
          </p:cNvSpPr>
          <p:nvPr/>
        </p:nvSpPr>
        <p:spPr bwMode="auto">
          <a:xfrm>
            <a:off x="4814888" y="4843463"/>
            <a:ext cx="36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solidFill>
                  <a:srgbClr val="FF0000"/>
                </a:solidFill>
                <a:sym typeface="Wingdings" panose="05000000000000000000" pitchFamily="2" charset="2"/>
              </a:rPr>
              <a:t></a:t>
            </a:r>
            <a:endParaRPr lang="en-GB" altLang="en-US"/>
          </a:p>
        </p:txBody>
      </p:sp>
      <p:sp>
        <p:nvSpPr>
          <p:cNvPr id="29" name="Rectangle 28">
            <a:extLst>
              <a:ext uri="{FF2B5EF4-FFF2-40B4-BE49-F238E27FC236}">
                <a16:creationId xmlns:a16="http://schemas.microsoft.com/office/drawing/2014/main" id="{757B755F-0F80-437D-9B3B-FF2A902A06FA}"/>
              </a:ext>
            </a:extLst>
          </p:cNvPr>
          <p:cNvSpPr>
            <a:spLocks noChangeArrowheads="1"/>
          </p:cNvSpPr>
          <p:nvPr/>
        </p:nvSpPr>
        <p:spPr bwMode="auto">
          <a:xfrm>
            <a:off x="5078413" y="5337175"/>
            <a:ext cx="36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US" altLang="en-US" b="1">
                <a:solidFill>
                  <a:srgbClr val="FF0000"/>
                </a:solidFill>
                <a:sym typeface="Wingdings" panose="05000000000000000000" pitchFamily="2" charset="2"/>
              </a:rPr>
              <a:t></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nodeType="afterGroup">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nodeType="afterGroup">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D0CBB4C-6599-40D8-A036-620C0CF6C4AF}"/>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Writing a Diary Entry</a:t>
            </a:r>
            <a:endParaRPr lang="en-GB" sz="3600" dirty="0">
              <a:solidFill>
                <a:schemeClr val="tx1"/>
              </a:solidFill>
              <a:latin typeface="+mn-lt"/>
            </a:endParaRPr>
          </a:p>
        </p:txBody>
      </p:sp>
      <p:sp>
        <p:nvSpPr>
          <p:cNvPr id="5" name="Rectangle 4">
            <a:extLst>
              <a:ext uri="{FF2B5EF4-FFF2-40B4-BE49-F238E27FC236}">
                <a16:creationId xmlns:a16="http://schemas.microsoft.com/office/drawing/2014/main" id="{ABB3B72B-0B94-4EA2-947F-029D624D6DA7}"/>
              </a:ext>
            </a:extLst>
          </p:cNvPr>
          <p:cNvSpPr>
            <a:spLocks noChangeArrowheads="1"/>
          </p:cNvSpPr>
          <p:nvPr/>
        </p:nvSpPr>
        <p:spPr bwMode="auto">
          <a:xfrm>
            <a:off x="755650" y="1514475"/>
            <a:ext cx="7632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a:t>
            </a:r>
            <a:br>
              <a:rPr lang="en-GB" altLang="en-US"/>
            </a:br>
            <a:r>
              <a:rPr lang="en-GB" altLang="en-US"/>
              <a:t>To get this right, just follow a few easy steps...</a:t>
            </a:r>
          </a:p>
        </p:txBody>
      </p:sp>
      <p:pic>
        <p:nvPicPr>
          <p:cNvPr id="8" name="Picture 7">
            <a:extLst>
              <a:ext uri="{FF2B5EF4-FFF2-40B4-BE49-F238E27FC236}">
                <a16:creationId xmlns:a16="http://schemas.microsoft.com/office/drawing/2014/main" id="{4EE7D665-0E25-4CAA-B9F0-CDC9687524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3313113"/>
            <a:ext cx="478155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08CC8F-185E-45BB-B55E-2A1B0CE2D4D6}"/>
              </a:ext>
            </a:extLst>
          </p:cNvPr>
          <p:cNvSpPr txBox="1"/>
          <p:nvPr/>
        </p:nvSpPr>
        <p:spPr>
          <a:xfrm>
            <a:off x="1573213" y="2987675"/>
            <a:ext cx="5846762" cy="1266825"/>
          </a:xfrm>
          <a:prstGeom prst="rect">
            <a:avLst/>
          </a:prstGeom>
          <a:solidFill>
            <a:schemeClr val="bg1"/>
          </a:solidFill>
          <a:ln w="19050">
            <a:solidFill>
              <a:schemeClr val="accent4"/>
            </a:solidFill>
          </a:ln>
        </p:spPr>
        <p:txBody>
          <a:bodyPr lIns="144000" tIns="144000" rIns="144000" bIns="144000"/>
          <a:lstStyle/>
          <a:p>
            <a:pPr algn="r" eaLnBrk="1" fontAlgn="auto" hangingPunct="1">
              <a:spcBef>
                <a:spcPts val="0"/>
              </a:spcBef>
              <a:spcAft>
                <a:spcPts val="0"/>
              </a:spcAft>
              <a:defRPr/>
            </a:pPr>
            <a:r>
              <a:rPr lang="en-GB" sz="1000" dirty="0">
                <a:latin typeface="+mn-lt"/>
              </a:rPr>
              <a:t>6</a:t>
            </a:r>
            <a:r>
              <a:rPr lang="en-GB" sz="1000" baseline="30000" dirty="0">
                <a:latin typeface="+mn-lt"/>
              </a:rPr>
              <a:t>th</a:t>
            </a:r>
            <a:r>
              <a:rPr lang="en-GB" sz="1000" dirty="0">
                <a:latin typeface="+mn-lt"/>
              </a:rPr>
              <a:t> July 1980</a:t>
            </a:r>
          </a:p>
          <a:p>
            <a:pPr eaLnBrk="1" fontAlgn="auto" hangingPunct="1">
              <a:spcBef>
                <a:spcPts val="0"/>
              </a:spcBef>
              <a:spcAft>
                <a:spcPts val="0"/>
              </a:spcAft>
              <a:defRPr/>
            </a:pPr>
            <a:r>
              <a:rPr lang="en-GB" sz="1000" dirty="0">
                <a:latin typeface="+mn-lt"/>
              </a:rPr>
              <a:t>Dear Diary,</a:t>
            </a:r>
          </a:p>
          <a:p>
            <a:pPr eaLnBrk="1" fontAlgn="auto" hangingPunct="1">
              <a:spcBef>
                <a:spcPts val="0"/>
              </a:spcBef>
              <a:spcAft>
                <a:spcPts val="0"/>
              </a:spcAft>
              <a:defRPr/>
            </a:pPr>
            <a:r>
              <a:rPr lang="en-GB" sz="1000" dirty="0">
                <a:latin typeface="+mn-lt"/>
              </a:rPr>
              <a:t>Today, I made an upsetting announcement which could affect the whole world – the number of bees is declining. Following a lifetime of interest in bees, my recent discoveries have saddened me greatly. We need to so something about this.</a:t>
            </a:r>
          </a:p>
        </p:txBody>
      </p:sp>
      <p:sp>
        <p:nvSpPr>
          <p:cNvPr id="9" name="Rectangle 8">
            <a:extLst>
              <a:ext uri="{FF2B5EF4-FFF2-40B4-BE49-F238E27FC236}">
                <a16:creationId xmlns:a16="http://schemas.microsoft.com/office/drawing/2014/main" id="{AD3800BA-B8B2-4A0B-8B39-3EB812F42F03}"/>
              </a:ext>
            </a:extLst>
          </p:cNvPr>
          <p:cNvSpPr/>
          <p:nvPr/>
        </p:nvSpPr>
        <p:spPr>
          <a:xfrm>
            <a:off x="3127375" y="1571625"/>
            <a:ext cx="4076700" cy="431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92338" y="1285875"/>
            <a:ext cx="1119187" cy="1119188"/>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Title 20">
            <a:extLst>
              <a:ext uri="{FF2B5EF4-FFF2-40B4-BE49-F238E27FC236}">
                <a16:creationId xmlns:a16="http://schemas.microsoft.com/office/drawing/2014/main" id="{30A854FE-8660-46EE-86E5-FD00542F452C}"/>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5" name="Rectangle 4">
            <a:extLst>
              <a:ext uri="{FF2B5EF4-FFF2-40B4-BE49-F238E27FC236}">
                <a16:creationId xmlns:a16="http://schemas.microsoft.com/office/drawing/2014/main" id="{71F45D6C-9D32-45D1-BB9C-87547ABE513A}"/>
              </a:ext>
            </a:extLst>
          </p:cNvPr>
          <p:cNvSpPr>
            <a:spLocks noChangeArrowheads="1"/>
          </p:cNvSpPr>
          <p:nvPr/>
        </p:nvSpPr>
        <p:spPr bwMode="auto">
          <a:xfrm>
            <a:off x="755650" y="2455863"/>
            <a:ext cx="7632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The date or time can be written at the top of the page like this...</a:t>
            </a:r>
            <a:endParaRPr lang="en-US" altLang="en-US"/>
          </a:p>
        </p:txBody>
      </p:sp>
      <p:sp>
        <p:nvSpPr>
          <p:cNvPr id="6" name="Rectangle 5">
            <a:extLst>
              <a:ext uri="{FF2B5EF4-FFF2-40B4-BE49-F238E27FC236}">
                <a16:creationId xmlns:a16="http://schemas.microsoft.com/office/drawing/2014/main" id="{DB2A06C0-9638-438F-8BEC-A4E1EB9D2474}"/>
              </a:ext>
            </a:extLst>
          </p:cNvPr>
          <p:cNvSpPr>
            <a:spLocks noChangeArrowheads="1"/>
          </p:cNvSpPr>
          <p:nvPr/>
        </p:nvSpPr>
        <p:spPr bwMode="auto">
          <a:xfrm>
            <a:off x="755650" y="5200650"/>
            <a:ext cx="7632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Today, I proved my intelligence even though I only received a simple education, when I fought for the right to put my name to my invention. Early this morning, I arrived at the courtroom to face the man who was determined to steal my ideas. </a:t>
            </a:r>
          </a:p>
        </p:txBody>
      </p:sp>
      <p:pic>
        <p:nvPicPr>
          <p:cNvPr id="7" name="Picture 6">
            <a:extLst>
              <a:ext uri="{FF2B5EF4-FFF2-40B4-BE49-F238E27FC236}">
                <a16:creationId xmlns:a16="http://schemas.microsoft.com/office/drawing/2014/main" id="{EE7E3AA5-5418-41B2-9F27-E1088F55F0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1385888"/>
            <a:ext cx="9350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8AD8AB1-9570-4FFA-860F-CB60EAA9B4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1735138"/>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931025" y="2820988"/>
            <a:ext cx="7938" cy="307975"/>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EDFDB0FC-42A9-4E19-BA74-7250236B2687}"/>
              </a:ext>
            </a:extLst>
          </p:cNvPr>
          <p:cNvSpPr>
            <a:spLocks noChangeArrowheads="1"/>
          </p:cNvSpPr>
          <p:nvPr/>
        </p:nvSpPr>
        <p:spPr bwMode="auto">
          <a:xfrm>
            <a:off x="679450" y="4319588"/>
            <a:ext cx="763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t>…or it can be included in the first few sentences of </a:t>
            </a:r>
            <a:br>
              <a:rPr lang="en-GB" altLang="en-US"/>
            </a:br>
            <a:r>
              <a:rPr lang="en-GB" altLang="en-US"/>
              <a:t>a diary entry like this...</a:t>
            </a:r>
          </a:p>
        </p:txBody>
      </p:sp>
      <p:sp>
        <p:nvSpPr>
          <p:cNvPr id="23" name="Rectangle 22">
            <a:extLst>
              <a:ext uri="{FF2B5EF4-FFF2-40B4-BE49-F238E27FC236}">
                <a16:creationId xmlns:a16="http://schemas.microsoft.com/office/drawing/2014/main" id="{B6EE094B-2413-4BD5-850F-718C51EB54DA}"/>
              </a:ext>
            </a:extLst>
          </p:cNvPr>
          <p:cNvSpPr/>
          <p:nvPr/>
        </p:nvSpPr>
        <p:spPr>
          <a:xfrm>
            <a:off x="755650" y="5200650"/>
            <a:ext cx="7632700" cy="1108075"/>
          </a:xfrm>
          <a:prstGeom prst="rect">
            <a:avLst/>
          </a:prstGeom>
          <a:solidFill>
            <a:schemeClr val="bg1"/>
          </a:solidFill>
        </p:spPr>
        <p:txBody>
          <a:bodyPr lIns="0" tIns="0" rIns="0" bIns="0">
            <a:spAutoFit/>
          </a:bodyPr>
          <a:lstStyle/>
          <a:p>
            <a:pPr eaLnBrk="1" fontAlgn="auto" hangingPunct="1">
              <a:spcBef>
                <a:spcPts val="0"/>
              </a:spcBef>
              <a:spcAft>
                <a:spcPts val="0"/>
              </a:spcAft>
              <a:defRPr/>
            </a:pPr>
            <a:r>
              <a:rPr lang="en-GB" b="1" dirty="0">
                <a:solidFill>
                  <a:schemeClr val="accent4"/>
                </a:solidFill>
                <a:latin typeface="+mn-lt"/>
              </a:rPr>
              <a:t>Today,</a:t>
            </a:r>
            <a:r>
              <a:rPr lang="en-GB" dirty="0">
                <a:latin typeface="+mn-lt"/>
              </a:rPr>
              <a:t> I proved my intelligence even though I only received a simple education, when I fought for the right to put my name to my invention. </a:t>
            </a:r>
            <a:r>
              <a:rPr lang="en-GB" b="1" dirty="0">
                <a:solidFill>
                  <a:schemeClr val="accent4"/>
                </a:solidFill>
                <a:latin typeface="+mn-lt"/>
              </a:rPr>
              <a:t>Early this morning</a:t>
            </a:r>
            <a:r>
              <a:rPr lang="en-GB" dirty="0">
                <a:latin typeface="+mn-lt"/>
              </a:rPr>
              <a:t>, I arrived at the courtroom to face the man who was determined to steal my ideas.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grpId="1"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452C74-F3B2-4508-8511-D4989073A280}"/>
              </a:ext>
            </a:extLst>
          </p:cNvPr>
          <p:cNvSpPr/>
          <p:nvPr/>
        </p:nvSpPr>
        <p:spPr>
          <a:xfrm>
            <a:off x="746125" y="2763838"/>
            <a:ext cx="7632700" cy="2370137"/>
          </a:xfrm>
          <a:prstGeom prst="rect">
            <a:avLst/>
          </a:prstGeom>
          <a:solidFill>
            <a:schemeClr val="bg1"/>
          </a:solid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rPr>
              <a:t>This means including pronouns such as ‘I’, ‘my’, ‘we’ and ‘our’.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These words are special because they tell us the diary is being </a:t>
            </a:r>
            <a:br>
              <a:rPr lang="en-US" dirty="0">
                <a:latin typeface="+mn-lt"/>
              </a:rPr>
            </a:br>
            <a:r>
              <a:rPr lang="en-US" dirty="0">
                <a:latin typeface="+mn-lt"/>
              </a:rPr>
              <a:t>written by someone and they are talking about themselves.</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Look at the next two examples.</a:t>
            </a:r>
            <a:br>
              <a:rPr lang="en-US" dirty="0">
                <a:latin typeface="+mn-lt"/>
              </a:rPr>
            </a:br>
            <a:r>
              <a:rPr lang="en-US" dirty="0">
                <a:latin typeface="+mn-lt"/>
              </a:rPr>
              <a:t>Which one uses the correct words to be written in the </a:t>
            </a:r>
            <a:r>
              <a:rPr lang="en-US" sz="2000" dirty="0">
                <a:latin typeface="+mn-lt"/>
              </a:rPr>
              <a:t>‘first person’?</a:t>
            </a:r>
          </a:p>
          <a:p>
            <a:pPr eaLnBrk="1" fontAlgn="auto" hangingPunct="1">
              <a:spcBef>
                <a:spcPts val="0"/>
              </a:spcBef>
              <a:spcAft>
                <a:spcPts val="0"/>
              </a:spcAft>
              <a:defRPr/>
            </a:pPr>
            <a:endParaRPr lang="en-US" sz="2000" dirty="0">
              <a:latin typeface="+mn-lt"/>
            </a:endParaRPr>
          </a:p>
        </p:txBody>
      </p:sp>
      <p:sp>
        <p:nvSpPr>
          <p:cNvPr id="21" name="Title 20">
            <a:extLst>
              <a:ext uri="{FF2B5EF4-FFF2-40B4-BE49-F238E27FC236}">
                <a16:creationId xmlns:a16="http://schemas.microsoft.com/office/drawing/2014/main" id="{14D0FC34-EC4C-4286-A3DE-C00294AD4EE1}"/>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0244" name="Rectangle 1">
            <a:extLst>
              <a:ext uri="{FF2B5EF4-FFF2-40B4-BE49-F238E27FC236}">
                <a16:creationId xmlns:a16="http://schemas.microsoft.com/office/drawing/2014/main" id="{CBAC8C05-86DA-4A6A-9E20-BE2CE993A5B7}"/>
              </a:ext>
            </a:extLst>
          </p:cNvPr>
          <p:cNvSpPr>
            <a:spLocks noChangeArrowheads="1"/>
          </p:cNvSpPr>
          <p:nvPr/>
        </p:nvSpPr>
        <p:spPr bwMode="auto">
          <a:xfrm>
            <a:off x="755650" y="1177925"/>
            <a:ext cx="7632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US" altLang="en-US" sz="2800" b="1"/>
              <a:t>be written in the first person.</a:t>
            </a:r>
          </a:p>
        </p:txBody>
      </p:sp>
      <p:sp>
        <p:nvSpPr>
          <p:cNvPr id="4" name="Rectangle 3">
            <a:extLst>
              <a:ext uri="{FF2B5EF4-FFF2-40B4-BE49-F238E27FC236}">
                <a16:creationId xmlns:a16="http://schemas.microsoft.com/office/drawing/2014/main" id="{EB141E2F-D9A7-4EBE-98BF-80F0AD614DD8}"/>
              </a:ext>
            </a:extLst>
          </p:cNvPr>
          <p:cNvSpPr>
            <a:spLocks noChangeArrowheads="1"/>
          </p:cNvSpPr>
          <p:nvPr/>
        </p:nvSpPr>
        <p:spPr bwMode="auto">
          <a:xfrm>
            <a:off x="746125" y="2763838"/>
            <a:ext cx="7585075"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buFont typeface="Arial" panose="020B0604020202020204" pitchFamily="34" charset="0"/>
              <a:buChar char="•"/>
            </a:pPr>
            <a:r>
              <a:rPr lang="en-US" altLang="en-US"/>
              <a:t>This means including pronouns such as </a:t>
            </a:r>
            <a:r>
              <a:rPr lang="en-US" altLang="en-US" b="1"/>
              <a:t>‘I’, ‘my’, ‘we’ </a:t>
            </a:r>
            <a:r>
              <a:rPr lang="en-US" altLang="en-US"/>
              <a:t>and</a:t>
            </a:r>
            <a:r>
              <a:rPr lang="en-US" altLang="en-US" b="1"/>
              <a:t> ‘our’. </a:t>
            </a:r>
          </a:p>
          <a:p>
            <a:pPr eaLnBrk="1" hangingPunct="1">
              <a:buFont typeface="Arial" panose="020B0604020202020204" pitchFamily="34" charset="0"/>
              <a:buChar char="•"/>
            </a:pPr>
            <a:endParaRPr lang="en-US" altLang="en-US" b="1"/>
          </a:p>
          <a:p>
            <a:pPr eaLnBrk="1" hangingPunct="1">
              <a:buFont typeface="Arial" panose="020B0604020202020204" pitchFamily="34" charset="0"/>
              <a:buChar char="•"/>
            </a:pPr>
            <a:r>
              <a:rPr lang="en-US" altLang="en-US"/>
              <a:t>These words are special because they tell us the diary is being </a:t>
            </a:r>
            <a:br>
              <a:rPr lang="en-US" altLang="en-US"/>
            </a:br>
            <a:r>
              <a:rPr lang="en-US" altLang="en-US"/>
              <a:t>written </a:t>
            </a:r>
            <a:r>
              <a:rPr lang="en-US" altLang="en-US" b="1"/>
              <a:t>by</a:t>
            </a:r>
            <a:r>
              <a:rPr lang="en-US" altLang="en-US"/>
              <a:t> someone and they are talking about </a:t>
            </a:r>
            <a:r>
              <a:rPr lang="en-US" altLang="en-US" b="1"/>
              <a:t>themselves</a:t>
            </a:r>
            <a:r>
              <a:rPr lang="en-US" altLang="en-US"/>
              <a:t>.</a:t>
            </a:r>
          </a:p>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r>
              <a:rPr lang="en-US" altLang="en-US"/>
              <a:t>Look at the next two examples. </a:t>
            </a:r>
            <a:br>
              <a:rPr lang="en-US" altLang="en-US"/>
            </a:br>
            <a:r>
              <a:rPr lang="en-US" altLang="en-US"/>
              <a:t>Which one uses the correct words to be written in the </a:t>
            </a:r>
            <a:r>
              <a:rPr lang="en-US" altLang="en-US" sz="2000"/>
              <a:t>‘</a:t>
            </a:r>
            <a:r>
              <a:rPr lang="en-US" altLang="en-US" sz="2000" b="1"/>
              <a:t>first person</a:t>
            </a:r>
            <a:r>
              <a:rPr lang="en-US" altLang="en-US" sz="20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7882B4-E4CF-47CC-BC04-5B62C63E6877}"/>
              </a:ext>
            </a:extLst>
          </p:cNvPr>
          <p:cNvSpPr>
            <a:spLocks noChangeArrowheads="1"/>
          </p:cNvSpPr>
          <p:nvPr/>
        </p:nvSpPr>
        <p:spPr bwMode="auto">
          <a:xfrm>
            <a:off x="755650" y="2403475"/>
            <a:ext cx="74993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As I have travelled to many different countries, I have discovered so many new facts about bees and shared these. </a:t>
            </a:r>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r>
              <a:rPr lang="en-GB" altLang="en-US"/>
              <a:t>As she has travelled to many different countries, she has discovered so many new facts about bees and shared these. </a:t>
            </a:r>
          </a:p>
        </p:txBody>
      </p:sp>
      <p:sp>
        <p:nvSpPr>
          <p:cNvPr id="21" name="Title 20">
            <a:extLst>
              <a:ext uri="{FF2B5EF4-FFF2-40B4-BE49-F238E27FC236}">
                <a16:creationId xmlns:a16="http://schemas.microsoft.com/office/drawing/2014/main" id="{6222DD96-6782-439C-BF76-49349DE04F37}"/>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1268" name="Rectangle 1">
            <a:extLst>
              <a:ext uri="{FF2B5EF4-FFF2-40B4-BE49-F238E27FC236}">
                <a16:creationId xmlns:a16="http://schemas.microsoft.com/office/drawing/2014/main" id="{676562A3-37F4-4BA8-8CA5-877BDA5DE22A}"/>
              </a:ext>
            </a:extLst>
          </p:cNvPr>
          <p:cNvSpPr>
            <a:spLocks noChangeArrowheads="1"/>
          </p:cNvSpPr>
          <p:nvPr/>
        </p:nvSpPr>
        <p:spPr bwMode="auto">
          <a:xfrm>
            <a:off x="755650" y="1177925"/>
            <a:ext cx="7632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US" altLang="en-US" sz="2800" b="1"/>
              <a:t>be written in the first person.</a:t>
            </a:r>
          </a:p>
        </p:txBody>
      </p:sp>
      <p:sp>
        <p:nvSpPr>
          <p:cNvPr id="6" name="Rectangle 5">
            <a:extLst>
              <a:ext uri="{FF2B5EF4-FFF2-40B4-BE49-F238E27FC236}">
                <a16:creationId xmlns:a16="http://schemas.microsoft.com/office/drawing/2014/main" id="{2F4088EA-FC25-4337-A68E-7086EE7562B2}"/>
              </a:ext>
            </a:extLst>
          </p:cNvPr>
          <p:cNvSpPr/>
          <p:nvPr/>
        </p:nvSpPr>
        <p:spPr>
          <a:xfrm>
            <a:off x="755650" y="3046413"/>
            <a:ext cx="1435100" cy="369887"/>
          </a:xfrm>
          <a:prstGeom prst="rect">
            <a:avLst/>
          </a:prstGeom>
        </p:spPr>
        <p:txBody>
          <a:bodyPr wrap="none">
            <a:spAutoFit/>
          </a:bodyPr>
          <a:lstStyle/>
          <a:p>
            <a:pPr eaLnBrk="1" fontAlgn="auto" hangingPunct="1">
              <a:spcBef>
                <a:spcPts val="0"/>
              </a:spcBef>
              <a:spcAft>
                <a:spcPts val="0"/>
              </a:spcAft>
              <a:defRPr/>
            </a:pPr>
            <a:r>
              <a:rPr lang="en-US" b="1" dirty="0">
                <a:solidFill>
                  <a:schemeClr val="accent4"/>
                </a:solidFill>
                <a:latin typeface="+mn-lt"/>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9513"/>
            <a:ext cx="1836738" cy="368300"/>
          </a:xfrm>
          <a:prstGeom prst="rect">
            <a:avLst/>
          </a:prstGeom>
        </p:spPr>
        <p:txBody>
          <a:bodyPr wrap="none">
            <a:spAutoFit/>
          </a:bodyPr>
          <a:lstStyle/>
          <a:p>
            <a:pPr eaLnBrk="1" fontAlgn="auto" hangingPunct="1">
              <a:spcBef>
                <a:spcPts val="0"/>
              </a:spcBef>
              <a:spcAft>
                <a:spcPts val="0"/>
              </a:spcAft>
              <a:defRPr/>
            </a:pPr>
            <a:r>
              <a:rPr lang="en-US" b="1" dirty="0">
                <a:solidFill>
                  <a:schemeClr val="accent4"/>
                </a:solidFill>
                <a:latin typeface="+mn-lt"/>
              </a:rPr>
              <a:t>Not first person</a:t>
            </a:r>
            <a:endParaRPr lang="en-GB" dirty="0">
              <a:latin typeface="+mn-lt"/>
            </a:endParaRPr>
          </a:p>
        </p:txBody>
      </p:sp>
      <p:sp>
        <p:nvSpPr>
          <p:cNvPr id="9" name="Rectangle 8">
            <a:extLst>
              <a:ext uri="{FF2B5EF4-FFF2-40B4-BE49-F238E27FC236}">
                <a16:creationId xmlns:a16="http://schemas.microsoft.com/office/drawing/2014/main" id="{39F05936-BD84-4A03-BB01-C310CDAA0D69}"/>
              </a:ext>
            </a:extLst>
          </p:cNvPr>
          <p:cNvSpPr>
            <a:spLocks noChangeArrowheads="1"/>
          </p:cNvSpPr>
          <p:nvPr/>
        </p:nvSpPr>
        <p:spPr bwMode="auto">
          <a:xfrm>
            <a:off x="755650" y="2403475"/>
            <a:ext cx="74993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As </a:t>
            </a:r>
            <a:r>
              <a:rPr lang="en-GB" altLang="en-US" b="1"/>
              <a:t>I</a:t>
            </a:r>
            <a:r>
              <a:rPr lang="en-GB" altLang="en-US"/>
              <a:t> have travelled to many different countries, </a:t>
            </a:r>
            <a:r>
              <a:rPr lang="en-GB" altLang="en-US" b="1"/>
              <a:t>I</a:t>
            </a:r>
            <a:r>
              <a:rPr lang="en-GB" altLang="en-US"/>
              <a:t> have discovered so many new facts about bees and shared these. </a:t>
            </a:r>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r>
              <a:rPr lang="en-GB" altLang="en-US"/>
              <a:t>As </a:t>
            </a:r>
            <a:r>
              <a:rPr lang="en-GB" altLang="en-US" b="1"/>
              <a:t>she</a:t>
            </a:r>
            <a:r>
              <a:rPr lang="en-GB" altLang="en-US"/>
              <a:t> has travelled to many different countries, </a:t>
            </a:r>
            <a:r>
              <a:rPr lang="en-GB" altLang="en-US" b="1"/>
              <a:t>she</a:t>
            </a:r>
            <a:r>
              <a:rPr lang="en-GB" altLang="en-US"/>
              <a:t> has discovered so many new facts about bees and shared these.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ADF250E5-A75A-40BC-9A38-F4D0C3CDFAA5}"/>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2291" name="Rectangle 1">
            <a:extLst>
              <a:ext uri="{FF2B5EF4-FFF2-40B4-BE49-F238E27FC236}">
                <a16:creationId xmlns:a16="http://schemas.microsoft.com/office/drawing/2014/main" id="{93430595-234A-4BE6-9B1C-7FC63EE4B318}"/>
              </a:ext>
            </a:extLst>
          </p:cNvPr>
          <p:cNvSpPr>
            <a:spLocks noChangeArrowheads="1"/>
          </p:cNvSpPr>
          <p:nvPr/>
        </p:nvSpPr>
        <p:spPr bwMode="auto">
          <a:xfrm>
            <a:off x="755650" y="1177925"/>
            <a:ext cx="7632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sz="2800" b="1"/>
              <a:t>tell events in chronological order.</a:t>
            </a:r>
          </a:p>
        </p:txBody>
      </p:sp>
      <p:pic>
        <p:nvPicPr>
          <p:cNvPr id="12292" name="Picture 3">
            <a:extLst>
              <a:ext uri="{FF2B5EF4-FFF2-40B4-BE49-F238E27FC236}">
                <a16:creationId xmlns:a16="http://schemas.microsoft.com/office/drawing/2014/main" id="{07DAE280-5150-440C-8385-AE82BE3D1B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885825"/>
            <a:ext cx="10715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a:extLst>
              <a:ext uri="{FF2B5EF4-FFF2-40B4-BE49-F238E27FC236}">
                <a16:creationId xmlns:a16="http://schemas.microsoft.com/office/drawing/2014/main" id="{8CCBDD3B-AFD5-4F67-BD28-818796BDDB6C}"/>
              </a:ext>
            </a:extLst>
          </p:cNvPr>
          <p:cNvSpPr>
            <a:spLocks noChangeArrowheads="1"/>
          </p:cNvSpPr>
          <p:nvPr/>
        </p:nvSpPr>
        <p:spPr bwMode="auto">
          <a:xfrm>
            <a:off x="755650" y="1800225"/>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buFont typeface="Arial" panose="020B0604020202020204" pitchFamily="34" charset="0"/>
              <a:buChar char="•"/>
            </a:pPr>
            <a:r>
              <a:rPr lang="en-GB" altLang="en-US" sz="1600"/>
              <a:t>In a diary we usually write about the events of our day in the order they happened.</a:t>
            </a:r>
          </a:p>
          <a:p>
            <a:pPr eaLnBrk="1" hangingPunct="1">
              <a:buFont typeface="Arial" panose="020B0604020202020204" pitchFamily="34" charset="0"/>
              <a:buChar char="•"/>
            </a:pPr>
            <a:r>
              <a:rPr lang="en-GB" altLang="en-US" sz="1600"/>
              <a:t>We only include the most important or interesting events.</a:t>
            </a:r>
          </a:p>
          <a:p>
            <a:pPr eaLnBrk="1" hangingPunct="1">
              <a:buFont typeface="Arial" panose="020B0604020202020204" pitchFamily="34" charset="0"/>
              <a:buChar char="•"/>
            </a:pPr>
            <a:r>
              <a:rPr lang="en-GB" altLang="en-US" sz="1600"/>
              <a:t>Which of these events would you include in a diary?</a:t>
            </a:r>
          </a:p>
        </p:txBody>
      </p:sp>
      <p:sp>
        <p:nvSpPr>
          <p:cNvPr id="8" name="Rectangle 7">
            <a:extLst>
              <a:ext uri="{FF2B5EF4-FFF2-40B4-BE49-F238E27FC236}">
                <a16:creationId xmlns:a16="http://schemas.microsoft.com/office/drawing/2014/main" id="{00B051F3-4C37-44AA-BE30-771D93C5B817}"/>
              </a:ext>
            </a:extLst>
          </p:cNvPr>
          <p:cNvSpPr/>
          <p:nvPr/>
        </p:nvSpPr>
        <p:spPr>
          <a:xfrm>
            <a:off x="755650" y="2960688"/>
            <a:ext cx="7632700" cy="40481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solidFill>
                  <a:schemeClr val="tx1"/>
                </a:solidFill>
              </a:rPr>
              <a:t>I ate breakfast. </a:t>
            </a:r>
          </a:p>
        </p:txBody>
      </p:sp>
      <p:sp>
        <p:nvSpPr>
          <p:cNvPr id="10" name="Rectangle 9">
            <a:extLst>
              <a:ext uri="{FF2B5EF4-FFF2-40B4-BE49-F238E27FC236}">
                <a16:creationId xmlns:a16="http://schemas.microsoft.com/office/drawing/2014/main" id="{7978E5BB-3FC6-4F4F-B2EC-EBC40F37FCAA}"/>
              </a:ext>
            </a:extLst>
          </p:cNvPr>
          <p:cNvSpPr/>
          <p:nvPr/>
        </p:nvSpPr>
        <p:spPr>
          <a:xfrm>
            <a:off x="755650" y="3459163"/>
            <a:ext cx="7632700" cy="40481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We boarded the largest ship in the dock. </a:t>
            </a:r>
          </a:p>
        </p:txBody>
      </p:sp>
      <p:sp>
        <p:nvSpPr>
          <p:cNvPr id="11" name="Rectangle 10">
            <a:extLst>
              <a:ext uri="{FF2B5EF4-FFF2-40B4-BE49-F238E27FC236}">
                <a16:creationId xmlns:a16="http://schemas.microsoft.com/office/drawing/2014/main" id="{5C663EC6-1C3C-4FF8-9584-C17EF0357E40}"/>
              </a:ext>
            </a:extLst>
          </p:cNvPr>
          <p:cNvSpPr/>
          <p:nvPr/>
        </p:nvSpPr>
        <p:spPr>
          <a:xfrm>
            <a:off x="755650" y="3957638"/>
            <a:ext cx="7632700" cy="40481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seas were choppy as we left the harbour.</a:t>
            </a:r>
          </a:p>
        </p:txBody>
      </p:sp>
      <p:sp>
        <p:nvSpPr>
          <p:cNvPr id="12" name="Rectangle 11">
            <a:extLst>
              <a:ext uri="{FF2B5EF4-FFF2-40B4-BE49-F238E27FC236}">
                <a16:creationId xmlns:a16="http://schemas.microsoft.com/office/drawing/2014/main" id="{68F27676-CE27-4CD9-88A8-EF45A84989C4}"/>
              </a:ext>
            </a:extLst>
          </p:cNvPr>
          <p:cNvSpPr/>
          <p:nvPr/>
        </p:nvSpPr>
        <p:spPr>
          <a:xfrm>
            <a:off x="755650" y="4456113"/>
            <a:ext cx="7632700" cy="40481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We had to wear lifejackets to keep us safe. </a:t>
            </a:r>
          </a:p>
        </p:txBody>
      </p:sp>
      <p:sp>
        <p:nvSpPr>
          <p:cNvPr id="13" name="Rectangle 12">
            <a:extLst>
              <a:ext uri="{FF2B5EF4-FFF2-40B4-BE49-F238E27FC236}">
                <a16:creationId xmlns:a16="http://schemas.microsoft.com/office/drawing/2014/main" id="{87055250-5CC6-46A1-BE5B-A0870CFDCDDF}"/>
              </a:ext>
            </a:extLst>
          </p:cNvPr>
          <p:cNvSpPr/>
          <p:nvPr/>
        </p:nvSpPr>
        <p:spPr>
          <a:xfrm>
            <a:off x="755650" y="4954588"/>
            <a:ext cx="7632700" cy="40481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 looked at the water. </a:t>
            </a:r>
          </a:p>
        </p:txBody>
      </p:sp>
      <p:sp>
        <p:nvSpPr>
          <p:cNvPr id="14" name="Rectangle 13">
            <a:extLst>
              <a:ext uri="{FF2B5EF4-FFF2-40B4-BE49-F238E27FC236}">
                <a16:creationId xmlns:a16="http://schemas.microsoft.com/office/drawing/2014/main" id="{DAEB3CF8-8AA4-46AA-A601-0D076ED93F70}"/>
              </a:ext>
            </a:extLst>
          </p:cNvPr>
          <p:cNvSpPr/>
          <p:nvPr/>
        </p:nvSpPr>
        <p:spPr>
          <a:xfrm>
            <a:off x="755650" y="5451475"/>
            <a:ext cx="76327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You might choose to include information about breakfast </a:t>
            </a:r>
            <a:br>
              <a:rPr lang="en-GB" b="1" dirty="0">
                <a:solidFill>
                  <a:schemeClr val="tx1"/>
                </a:solidFill>
              </a:rPr>
            </a:br>
            <a:r>
              <a:rPr lang="en-GB" b="1" dirty="0">
                <a:solidFill>
                  <a:schemeClr val="tx1"/>
                </a:solidFill>
              </a:rPr>
              <a:t>and looking at the water if it is relevant or unusual.</a:t>
            </a:r>
          </a:p>
        </p:txBody>
      </p:sp>
      <p:pic>
        <p:nvPicPr>
          <p:cNvPr id="9" name="Picture 8">
            <a:extLst>
              <a:ext uri="{FF2B5EF4-FFF2-40B4-BE49-F238E27FC236}">
                <a16:creationId xmlns:a16="http://schemas.microsoft.com/office/drawing/2014/main" id="{8656AA72-D4C0-4872-8FCF-D4F294DBAE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2898775"/>
            <a:ext cx="4032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DB5AA12-5C71-47BB-BC06-289D5C076D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4825" y="3238500"/>
            <a:ext cx="4714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7C0C59D8-F1A7-4F9C-A310-011142FCB1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3756025"/>
            <a:ext cx="4714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E024E017-00F0-4116-9EF3-C23A010D69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4273550"/>
            <a:ext cx="471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02C62CB1-4801-47E3-853E-52F95CBABE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4911725"/>
            <a:ext cx="4032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026D6C0-5E84-4A31-ADF0-B269FFCCCD1F}"/>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3315" name="Rectangle 1">
            <a:extLst>
              <a:ext uri="{FF2B5EF4-FFF2-40B4-BE49-F238E27FC236}">
                <a16:creationId xmlns:a16="http://schemas.microsoft.com/office/drawing/2014/main" id="{A42638BE-57E5-4EDD-92D2-D9FA5675E43D}"/>
              </a:ext>
            </a:extLst>
          </p:cNvPr>
          <p:cNvSpPr>
            <a:spLocks noChangeArrowheads="1"/>
          </p:cNvSpPr>
          <p:nvPr/>
        </p:nvSpPr>
        <p:spPr bwMode="auto">
          <a:xfrm>
            <a:off x="755650" y="1177925"/>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sz="2800" b="1"/>
              <a:t>describe the events from the </a:t>
            </a:r>
            <a:br>
              <a:rPr lang="en-GB" altLang="en-US" sz="2800" b="1"/>
            </a:br>
            <a:r>
              <a:rPr lang="en-GB" altLang="en-US" sz="2800" b="1"/>
              <a:t>writer’s point of view.</a:t>
            </a:r>
          </a:p>
        </p:txBody>
      </p:sp>
      <p:sp>
        <p:nvSpPr>
          <p:cNvPr id="4" name="Rectangle 3">
            <a:extLst>
              <a:ext uri="{FF2B5EF4-FFF2-40B4-BE49-F238E27FC236}">
                <a16:creationId xmlns:a16="http://schemas.microsoft.com/office/drawing/2014/main" id="{99000A09-D164-45B5-8804-CCE8049C8AB5}"/>
              </a:ext>
            </a:extLst>
          </p:cNvPr>
          <p:cNvSpPr>
            <a:spLocks noChangeArrowheads="1"/>
          </p:cNvSpPr>
          <p:nvPr/>
        </p:nvSpPr>
        <p:spPr bwMode="auto">
          <a:xfrm>
            <a:off x="755650" y="2198688"/>
            <a:ext cx="76327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spcAft>
                <a:spcPts val="600"/>
              </a:spcAft>
              <a:buFont typeface="Arial" panose="020B0604020202020204" pitchFamily="34" charset="0"/>
              <a:buChar char="•"/>
            </a:pPr>
            <a:r>
              <a:rPr lang="en-GB" altLang="en-US"/>
              <a:t>A diary is a personal recount usually about a specific event.</a:t>
            </a:r>
          </a:p>
          <a:p>
            <a:pPr eaLnBrk="1" hangingPunct="1">
              <a:spcAft>
                <a:spcPts val="600"/>
              </a:spcAft>
              <a:buFont typeface="Arial" panose="020B0604020202020204" pitchFamily="34" charset="0"/>
              <a:buChar char="•"/>
            </a:pPr>
            <a:r>
              <a:rPr lang="en-GB" altLang="en-US"/>
              <a:t>The writer will give their own ideas and opinions about the subject.</a:t>
            </a:r>
          </a:p>
          <a:p>
            <a:pPr eaLnBrk="1" hangingPunct="1">
              <a:spcAft>
                <a:spcPts val="600"/>
              </a:spcAft>
              <a:buFont typeface="Arial" panose="020B0604020202020204" pitchFamily="34" charset="0"/>
              <a:buChar char="•"/>
            </a:pPr>
            <a:r>
              <a:rPr lang="en-GB" altLang="en-US"/>
              <a:t>They will use first person point of view language, such as ‘I think…’, </a:t>
            </a:r>
            <a:br>
              <a:rPr lang="en-GB" altLang="en-US"/>
            </a:br>
            <a:r>
              <a:rPr lang="en-GB" altLang="en-US"/>
              <a:t>‘I believe…’</a:t>
            </a:r>
          </a:p>
          <a:p>
            <a:pPr eaLnBrk="1" hangingPunct="1">
              <a:spcAft>
                <a:spcPts val="600"/>
              </a:spcAft>
              <a:buFont typeface="Arial" panose="020B0604020202020204" pitchFamily="34" charset="0"/>
              <a:buChar char="•"/>
            </a:pPr>
            <a:r>
              <a:rPr lang="en-GB" altLang="en-US"/>
              <a:t>Where does this writer give their point of view?</a:t>
            </a:r>
          </a:p>
        </p:txBody>
      </p:sp>
      <p:sp>
        <p:nvSpPr>
          <p:cNvPr id="7" name="Rectangle 6">
            <a:extLst>
              <a:ext uri="{FF2B5EF4-FFF2-40B4-BE49-F238E27FC236}">
                <a16:creationId xmlns:a16="http://schemas.microsoft.com/office/drawing/2014/main" id="{9C3DBC0E-C8AF-4DB5-AE99-42B2A70548A9}"/>
              </a:ext>
            </a:extLst>
          </p:cNvPr>
          <p:cNvSpPr/>
          <p:nvPr/>
        </p:nvSpPr>
        <p:spPr>
          <a:xfrm>
            <a:off x="755650" y="4051300"/>
            <a:ext cx="7632700" cy="2041525"/>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ea typeface="Calibri" panose="020F0502020204030204" pitchFamily="34" charset="0"/>
                <a:cs typeface="Times New Roman" panose="02020603050405020304" pitchFamily="18" charset="0"/>
              </a:rPr>
              <a:t>Following nearly a lifetime of interest in bees, my recent discoveries have saddened me greatly. We need to do something about this. </a:t>
            </a:r>
          </a:p>
        </p:txBody>
      </p:sp>
      <p:sp>
        <p:nvSpPr>
          <p:cNvPr id="8" name="Rectangle 7">
            <a:extLst>
              <a:ext uri="{FF2B5EF4-FFF2-40B4-BE49-F238E27FC236}">
                <a16:creationId xmlns:a16="http://schemas.microsoft.com/office/drawing/2014/main" id="{9C3DBC0E-C8AF-4DB5-AE99-42B2A70548A9}"/>
              </a:ext>
            </a:extLst>
          </p:cNvPr>
          <p:cNvSpPr/>
          <p:nvPr/>
        </p:nvSpPr>
        <p:spPr>
          <a:xfrm>
            <a:off x="755650" y="4051300"/>
            <a:ext cx="7632700" cy="2041525"/>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ea typeface="Calibri" panose="020F0502020204030204" pitchFamily="34" charset="0"/>
                <a:cs typeface="Times New Roman" panose="02020603050405020304" pitchFamily="18" charset="0"/>
              </a:rPr>
              <a:t>Following nearly a lifetime of interest in bees, my recent discoveries have saddened me greatly. </a:t>
            </a:r>
            <a:r>
              <a:rPr lang="en-GB" b="1" dirty="0">
                <a:solidFill>
                  <a:schemeClr val="tx1"/>
                </a:solidFill>
                <a:ea typeface="Calibri" panose="020F0502020204030204" pitchFamily="34" charset="0"/>
                <a:cs typeface="Times New Roman" panose="02020603050405020304" pitchFamily="18" charset="0"/>
              </a:rPr>
              <a:t>We need to do something about this</a:t>
            </a:r>
            <a:r>
              <a:rPr lang="en-GB" dirty="0">
                <a:solidFill>
                  <a:schemeClr val="tx1"/>
                </a:solidFill>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7C5CFAE5-86A8-4C2A-984E-A3E09E3D12B8}"/>
              </a:ext>
            </a:extLst>
          </p:cNvPr>
          <p:cNvSpPr>
            <a:spLocks noChangeArrowheads="1"/>
          </p:cNvSpPr>
          <p:nvPr/>
        </p:nvSpPr>
        <p:spPr bwMode="auto">
          <a:xfrm>
            <a:off x="750888" y="2197100"/>
            <a:ext cx="7632700" cy="1709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spcAft>
                <a:spcPts val="600"/>
              </a:spcAft>
              <a:buFont typeface="Arial" panose="020B0604020202020204" pitchFamily="34" charset="0"/>
              <a:buChar char="•"/>
            </a:pPr>
            <a:r>
              <a:rPr lang="en-GB" altLang="en-US"/>
              <a:t>A diary is a personal recount usually about a specific event.</a:t>
            </a:r>
          </a:p>
          <a:p>
            <a:pPr eaLnBrk="1" hangingPunct="1">
              <a:spcAft>
                <a:spcPts val="600"/>
              </a:spcAft>
              <a:buFont typeface="Arial" panose="020B0604020202020204" pitchFamily="34" charset="0"/>
              <a:buChar char="•"/>
            </a:pPr>
            <a:r>
              <a:rPr lang="en-GB" altLang="en-US"/>
              <a:t>The writer will give their own ideas and opinions about the subject.</a:t>
            </a:r>
          </a:p>
          <a:p>
            <a:pPr eaLnBrk="1" hangingPunct="1">
              <a:spcAft>
                <a:spcPts val="600"/>
              </a:spcAft>
              <a:buFont typeface="Arial" panose="020B0604020202020204" pitchFamily="34" charset="0"/>
              <a:buChar char="•"/>
            </a:pPr>
            <a:r>
              <a:rPr lang="en-GB" altLang="en-US"/>
              <a:t>They will use first person point of view language, such as </a:t>
            </a:r>
            <a:r>
              <a:rPr lang="en-GB" altLang="en-US" b="1"/>
              <a:t>‘I think…’, </a:t>
            </a:r>
            <a:br>
              <a:rPr lang="en-GB" altLang="en-US" b="1"/>
            </a:br>
            <a:r>
              <a:rPr lang="en-GB" altLang="en-US" b="1"/>
              <a:t>‘I believe…’</a:t>
            </a:r>
          </a:p>
          <a:p>
            <a:pPr eaLnBrk="1" hangingPunct="1">
              <a:spcAft>
                <a:spcPts val="600"/>
              </a:spcAft>
              <a:buFont typeface="Arial" panose="020B0604020202020204" pitchFamily="34" charset="0"/>
              <a:buChar char="•"/>
            </a:pPr>
            <a:r>
              <a:rPr lang="en-GB" altLang="en-US"/>
              <a:t>Where does this writer give their point of 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686E1088-5982-47A4-9D23-5C1E1D4DECE0}"/>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4339" name="Rectangle 1">
            <a:extLst>
              <a:ext uri="{FF2B5EF4-FFF2-40B4-BE49-F238E27FC236}">
                <a16:creationId xmlns:a16="http://schemas.microsoft.com/office/drawing/2014/main" id="{F72A368A-7DE8-494F-8040-8991575BAB38}"/>
              </a:ext>
            </a:extLst>
          </p:cNvPr>
          <p:cNvSpPr>
            <a:spLocks noChangeArrowheads="1"/>
          </p:cNvSpPr>
          <p:nvPr/>
        </p:nvSpPr>
        <p:spPr bwMode="auto">
          <a:xfrm>
            <a:off x="755650" y="1177925"/>
            <a:ext cx="7632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sz="2800" b="1"/>
              <a:t>include personal emotions and feelings.</a:t>
            </a:r>
          </a:p>
        </p:txBody>
      </p:sp>
      <p:sp>
        <p:nvSpPr>
          <p:cNvPr id="3" name="Rectangle 2">
            <a:extLst>
              <a:ext uri="{FF2B5EF4-FFF2-40B4-BE49-F238E27FC236}">
                <a16:creationId xmlns:a16="http://schemas.microsoft.com/office/drawing/2014/main" id="{C32D3FD4-43C8-4E20-BFBA-C813C682E75C}"/>
              </a:ext>
            </a:extLst>
          </p:cNvPr>
          <p:cNvSpPr>
            <a:spLocks noChangeArrowheads="1"/>
          </p:cNvSpPr>
          <p:nvPr/>
        </p:nvSpPr>
        <p:spPr bwMode="auto">
          <a:xfrm>
            <a:off x="728663" y="1709738"/>
            <a:ext cx="76596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buFont typeface="Arial" panose="020B0604020202020204" pitchFamily="34" charset="0"/>
              <a:buChar char="•"/>
            </a:pPr>
            <a:r>
              <a:rPr lang="en-GB" altLang="en-US"/>
              <a:t>A diary is usually a secret place to write the truth about how you feel about what has happened to you in the day.</a:t>
            </a:r>
          </a:p>
          <a:p>
            <a:pPr eaLnBrk="1" hangingPunct="1">
              <a:buFont typeface="Arial" panose="020B0604020202020204" pitchFamily="34" charset="0"/>
              <a:buChar char="•"/>
            </a:pPr>
            <a:r>
              <a:rPr lang="en-GB" altLang="en-US"/>
              <a:t>In a diary you might include feelings, hopes or fears that you wouldn’t want anyone to know about.</a:t>
            </a:r>
          </a:p>
          <a:p>
            <a:pPr eaLnBrk="1" hangingPunct="1">
              <a:buFont typeface="Arial" panose="020B0604020202020204" pitchFamily="34" charset="0"/>
              <a:buChar char="•"/>
            </a:pPr>
            <a:r>
              <a:rPr lang="en-GB" altLang="en-US"/>
              <a:t>Look at the examples below. Where have these diary writers described their feelings?</a:t>
            </a:r>
          </a:p>
        </p:txBody>
      </p:sp>
      <p:sp>
        <p:nvSpPr>
          <p:cNvPr id="20" name="Rectangle 19">
            <a:extLst>
              <a:ext uri="{FF2B5EF4-FFF2-40B4-BE49-F238E27FC236}">
                <a16:creationId xmlns:a16="http://schemas.microsoft.com/office/drawing/2014/main" id="{9C3DBC0E-C8AF-4DB5-AE99-42B2A70548A9}"/>
              </a:ext>
            </a:extLst>
          </p:cNvPr>
          <p:cNvSpPr/>
          <p:nvPr/>
        </p:nvSpPr>
        <p:spPr>
          <a:xfrm>
            <a:off x="755650" y="3700463"/>
            <a:ext cx="7632700" cy="239236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My anxiety lifted as the judge proclaimed that Charles Annan had obviously stolen my blueprint and the right to patent the design remains with me.</a:t>
            </a:r>
          </a:p>
          <a:p>
            <a:pPr algn="ct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On my many travels, I have been lucky enough to discover so many new facts about bees and share these with the world in my books. </a:t>
            </a:r>
          </a:p>
        </p:txBody>
      </p:sp>
      <p:sp>
        <p:nvSpPr>
          <p:cNvPr id="23" name="Rectangle 22">
            <a:extLst>
              <a:ext uri="{FF2B5EF4-FFF2-40B4-BE49-F238E27FC236}">
                <a16:creationId xmlns:a16="http://schemas.microsoft.com/office/drawing/2014/main" id="{9C3DBC0E-C8AF-4DB5-AE99-42B2A70548A9}"/>
              </a:ext>
            </a:extLst>
          </p:cNvPr>
          <p:cNvSpPr/>
          <p:nvPr/>
        </p:nvSpPr>
        <p:spPr>
          <a:xfrm>
            <a:off x="755650" y="3700463"/>
            <a:ext cx="7632700" cy="239236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b="1" dirty="0">
                <a:solidFill>
                  <a:schemeClr val="tx1"/>
                </a:solidFill>
                <a:ea typeface="Calibri" panose="020F0502020204030204" pitchFamily="34" charset="0"/>
                <a:cs typeface="Times New Roman" panose="02020603050405020304" pitchFamily="18" charset="0"/>
              </a:rPr>
              <a:t>My anxiety lifted </a:t>
            </a:r>
            <a:r>
              <a:rPr lang="en-GB" dirty="0">
                <a:solidFill>
                  <a:schemeClr val="tx1"/>
                </a:solidFill>
                <a:ea typeface="Calibri" panose="020F0502020204030204" pitchFamily="34" charset="0"/>
                <a:cs typeface="Times New Roman" panose="02020603050405020304" pitchFamily="18" charset="0"/>
              </a:rPr>
              <a:t>as the judge proclaimed that Charles Annan had obviously stolen my blueprint and the right to patent the design remains with me.</a:t>
            </a:r>
          </a:p>
          <a:p>
            <a:pPr algn="ct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On my many travels, </a:t>
            </a:r>
            <a:r>
              <a:rPr lang="en-GB" b="1" dirty="0">
                <a:solidFill>
                  <a:schemeClr val="tx1"/>
                </a:solidFill>
                <a:ea typeface="Calibri" panose="020F0502020204030204" pitchFamily="34" charset="0"/>
                <a:cs typeface="Times New Roman" panose="02020603050405020304" pitchFamily="18" charset="0"/>
              </a:rPr>
              <a:t>I have been lucky enough </a:t>
            </a:r>
            <a:r>
              <a:rPr lang="en-GB" dirty="0">
                <a:solidFill>
                  <a:schemeClr val="tx1"/>
                </a:solidFill>
                <a:ea typeface="Calibri" panose="020F0502020204030204" pitchFamily="34" charset="0"/>
                <a:cs typeface="Times New Roman" panose="02020603050405020304" pitchFamily="18" charset="0"/>
              </a:rPr>
              <a:t>to discover so many new facts about bees and share these with the world in my books.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903EE87-6E7E-46F9-AEFA-328356ABF8A9}"/>
              </a:ext>
            </a:extLst>
          </p:cNvPr>
          <p:cNvSpPr>
            <a:spLocks noGrp="1"/>
          </p:cNvSpPr>
          <p:nvPr>
            <p:ph type="title"/>
          </p:nvPr>
        </p:nvSpPr>
        <p:spPr>
          <a:xfrm>
            <a:off x="457200" y="479425"/>
            <a:ext cx="8220075" cy="993775"/>
          </a:xfrm>
        </p:spPr>
        <p:txBody>
          <a:bodyPr rtlCol="0"/>
          <a:lstStyle/>
          <a:p>
            <a:pPr fontAlgn="auto">
              <a:spcAft>
                <a:spcPts val="0"/>
              </a:spcAft>
              <a:defRPr/>
            </a:pPr>
            <a:r>
              <a:rPr lang="en-US" sz="3600" dirty="0">
                <a:solidFill>
                  <a:schemeClr val="tx1"/>
                </a:solidFill>
              </a:rPr>
              <a:t>Diary Writing Must…</a:t>
            </a:r>
            <a:endParaRPr lang="en-GB" sz="3600" dirty="0">
              <a:solidFill>
                <a:schemeClr val="tx1"/>
              </a:solidFill>
              <a:latin typeface="+mn-lt"/>
            </a:endParaRPr>
          </a:p>
        </p:txBody>
      </p:sp>
      <p:sp>
        <p:nvSpPr>
          <p:cNvPr id="15363" name="Rectangle 1">
            <a:extLst>
              <a:ext uri="{FF2B5EF4-FFF2-40B4-BE49-F238E27FC236}">
                <a16:creationId xmlns:a16="http://schemas.microsoft.com/office/drawing/2014/main" id="{4D398F3B-CA65-46A2-BE04-627CE66BA7F8}"/>
              </a:ext>
            </a:extLst>
          </p:cNvPr>
          <p:cNvSpPr>
            <a:spLocks noChangeArrowheads="1"/>
          </p:cNvSpPr>
          <p:nvPr/>
        </p:nvSpPr>
        <p:spPr bwMode="auto">
          <a:xfrm>
            <a:off x="755650" y="117792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sz="2800" b="1"/>
              <a:t>use paragraphs to organise writing </a:t>
            </a:r>
            <a:br>
              <a:rPr lang="en-GB" altLang="en-US" sz="2800" b="1"/>
            </a:br>
            <a:r>
              <a:rPr lang="en-GB" altLang="en-US" sz="2000" b="1"/>
              <a:t>(including an introduction and conclusion).</a:t>
            </a:r>
          </a:p>
        </p:txBody>
      </p:sp>
      <p:sp>
        <p:nvSpPr>
          <p:cNvPr id="3" name="Rectangle 2">
            <a:extLst>
              <a:ext uri="{FF2B5EF4-FFF2-40B4-BE49-F238E27FC236}">
                <a16:creationId xmlns:a16="http://schemas.microsoft.com/office/drawing/2014/main" id="{E85EA18D-B5BD-4656-AAA2-7189E752E3CF}"/>
              </a:ext>
            </a:extLst>
          </p:cNvPr>
          <p:cNvSpPr>
            <a:spLocks noChangeArrowheads="1"/>
          </p:cNvSpPr>
          <p:nvPr/>
        </p:nvSpPr>
        <p:spPr bwMode="auto">
          <a:xfrm>
            <a:off x="738188" y="1995488"/>
            <a:ext cx="76581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buFont typeface="Arial" panose="020B0604020202020204" pitchFamily="34" charset="0"/>
              <a:buChar char="•"/>
            </a:pPr>
            <a:r>
              <a:rPr lang="en-GB" altLang="en-US"/>
              <a:t>A diary is usually a secret place to write the truth about how you feel about what has happened to you in the day.</a:t>
            </a:r>
          </a:p>
          <a:p>
            <a:pPr eaLnBrk="1" hangingPunct="1">
              <a:buFont typeface="Arial" panose="020B0604020202020204" pitchFamily="34" charset="0"/>
              <a:buChar char="•"/>
            </a:pPr>
            <a:r>
              <a:rPr lang="en-GB" altLang="en-US"/>
              <a:t>In a diary you might include feelings, hopes or fears that you wouldn’t want anyone to know about.</a:t>
            </a:r>
          </a:p>
          <a:p>
            <a:pPr eaLnBrk="1" hangingPunct="1">
              <a:buFont typeface="Arial" panose="020B0604020202020204" pitchFamily="34" charset="0"/>
              <a:buChar char="•"/>
            </a:pPr>
            <a:r>
              <a:rPr lang="en-GB" altLang="en-US"/>
              <a:t>Look at the examples below. Where have these diary writers described their feelings?</a:t>
            </a:r>
          </a:p>
        </p:txBody>
      </p:sp>
      <p:sp>
        <p:nvSpPr>
          <p:cNvPr id="20" name="Rectangle 19">
            <a:extLst>
              <a:ext uri="{FF2B5EF4-FFF2-40B4-BE49-F238E27FC236}">
                <a16:creationId xmlns:a16="http://schemas.microsoft.com/office/drawing/2014/main" id="{9C3DBC0E-C8AF-4DB5-AE99-42B2A70548A9}"/>
              </a:ext>
            </a:extLst>
          </p:cNvPr>
          <p:cNvSpPr/>
          <p:nvPr/>
        </p:nvSpPr>
        <p:spPr>
          <a:xfrm>
            <a:off x="782638" y="5589588"/>
            <a:ext cx="7632700" cy="50641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Whatever happens, I will have explored the seas to find new worlds.</a:t>
            </a:r>
          </a:p>
        </p:txBody>
      </p:sp>
      <p:sp>
        <p:nvSpPr>
          <p:cNvPr id="7" name="Rectangle 6">
            <a:extLst>
              <a:ext uri="{FF2B5EF4-FFF2-40B4-BE49-F238E27FC236}">
                <a16:creationId xmlns:a16="http://schemas.microsoft.com/office/drawing/2014/main" id="{9C3DBC0E-C8AF-4DB5-AE99-42B2A70548A9}"/>
              </a:ext>
            </a:extLst>
          </p:cNvPr>
          <p:cNvSpPr/>
          <p:nvPr/>
        </p:nvSpPr>
        <p:spPr>
          <a:xfrm>
            <a:off x="768350" y="3967163"/>
            <a:ext cx="7632700" cy="76835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dirty="0">
                <a:solidFill>
                  <a:schemeClr val="tx1"/>
                </a:solidFill>
                <a:ea typeface="Calibri" panose="020F0502020204030204" pitchFamily="34" charset="0"/>
                <a:cs typeface="Times New Roman" panose="02020603050405020304" pitchFamily="18" charset="0"/>
              </a:rPr>
              <a:t>Today I received the best news – the expedition  that I have been planning for years is to happen thanks to the new rulers of Spain.</a:t>
            </a:r>
          </a:p>
        </p:txBody>
      </p:sp>
      <p:sp>
        <p:nvSpPr>
          <p:cNvPr id="8" name="Rectangle 7">
            <a:extLst>
              <a:ext uri="{FF2B5EF4-FFF2-40B4-BE49-F238E27FC236}">
                <a16:creationId xmlns:a16="http://schemas.microsoft.com/office/drawing/2014/main" id="{AD82749E-977B-4FEE-BD4F-2B7FBAD5C4C3}"/>
              </a:ext>
            </a:extLst>
          </p:cNvPr>
          <p:cNvSpPr>
            <a:spLocks noChangeArrowheads="1"/>
          </p:cNvSpPr>
          <p:nvPr/>
        </p:nvSpPr>
        <p:spPr bwMode="auto">
          <a:xfrm>
            <a:off x="742950" y="4886325"/>
            <a:ext cx="765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buFont typeface="Arial" panose="020B0604020202020204" pitchFamily="34" charset="0"/>
              <a:buChar char="•"/>
            </a:pPr>
            <a:r>
              <a:rPr lang="en-GB" altLang="en-US"/>
              <a:t>A conclusion can be a sentence that sums up how the writer is feeling, such as:</a:t>
            </a:r>
          </a:p>
        </p:txBody>
      </p:sp>
      <p:grpSp>
        <p:nvGrpSpPr>
          <p:cNvPr id="18" name="Group 17">
            <a:extLst>
              <a:ext uri="{FF2B5EF4-FFF2-40B4-BE49-F238E27FC236}">
                <a16:creationId xmlns:a16="http://schemas.microsoft.com/office/drawing/2014/main" id="{1CB5577E-5475-4B12-B838-2646684E701C}"/>
              </a:ext>
            </a:extLst>
          </p:cNvPr>
          <p:cNvGrpSpPr>
            <a:grpSpLocks/>
          </p:cNvGrpSpPr>
          <p:nvPr/>
        </p:nvGrpSpPr>
        <p:grpSpPr bwMode="auto">
          <a:xfrm>
            <a:off x="4567238" y="3736975"/>
            <a:ext cx="1663700" cy="661988"/>
            <a:chOff x="4566948" y="3736861"/>
            <a:chExt cx="1663728" cy="662736"/>
          </a:xfrm>
        </p:grpSpPr>
        <p:sp>
          <p:nvSpPr>
            <p:cNvPr id="5" name="Rectangle 4">
              <a:extLst>
                <a:ext uri="{FF2B5EF4-FFF2-40B4-BE49-F238E27FC236}">
                  <a16:creationId xmlns:a16="http://schemas.microsoft.com/office/drawing/2014/main" id="{75C17AFF-58D0-455E-8A30-5AF21232EC29}"/>
                </a:ext>
              </a:extLst>
            </p:cNvPr>
            <p:cNvSpPr/>
            <p:nvPr/>
          </p:nvSpPr>
          <p:spPr>
            <a:xfrm>
              <a:off x="4566948" y="4030881"/>
              <a:ext cx="1663728" cy="368716"/>
            </a:xfrm>
            <a:prstGeom prst="rect">
              <a:avLst/>
            </a:prstGeom>
            <a:solidFill>
              <a:schemeClr val="bg1"/>
            </a:solidFill>
          </p:spPr>
          <p:txBody>
            <a:bodyPr>
              <a:spAutoFit/>
            </a:bodyPr>
            <a:lstStyle/>
            <a:p>
              <a:pPr eaLnBrk="1" fontAlgn="auto" hangingPunct="1">
                <a:spcBef>
                  <a:spcPts val="0"/>
                </a:spcBef>
                <a:spcAft>
                  <a:spcPts val="0"/>
                </a:spcAft>
                <a:defRPr/>
              </a:pPr>
              <a:r>
                <a:rPr lang="en-GB" b="1" dirty="0">
                  <a:solidFill>
                    <a:schemeClr val="accent4"/>
                  </a:solidFill>
                  <a:latin typeface="Twinkl" pitchFamily="2" charset="0"/>
                  <a:ea typeface="Calibri" panose="020F0502020204030204" pitchFamily="34" charset="0"/>
                  <a:cs typeface="Times New Roman" panose="02020603050405020304" pitchFamily="18" charset="0"/>
                </a:rPr>
                <a:t>the expedition </a:t>
              </a:r>
              <a:endParaRPr lang="en-GB" dirty="0">
                <a:latin typeface="+mn-lt"/>
              </a:endParaRPr>
            </a:p>
          </p:txBody>
        </p:sp>
        <p:sp>
          <p:nvSpPr>
            <p:cNvPr id="14" name="Rectangle 13">
              <a:extLst>
                <a:ext uri="{FF2B5EF4-FFF2-40B4-BE49-F238E27FC236}">
                  <a16:creationId xmlns:a16="http://schemas.microsoft.com/office/drawing/2014/main" id="{6A4BB1F6-2009-4084-BE5D-3CD370652E94}"/>
                </a:ext>
              </a:extLst>
            </p:cNvPr>
            <p:cNvSpPr/>
            <p:nvPr/>
          </p:nvSpPr>
          <p:spPr>
            <a:xfrm>
              <a:off x="4873340" y="3736861"/>
              <a:ext cx="1157307" cy="316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What?</a:t>
              </a:r>
            </a:p>
          </p:txBody>
        </p:sp>
      </p:grpSp>
      <p:grpSp>
        <p:nvGrpSpPr>
          <p:cNvPr id="19" name="Group 18">
            <a:extLst>
              <a:ext uri="{FF2B5EF4-FFF2-40B4-BE49-F238E27FC236}">
                <a16:creationId xmlns:a16="http://schemas.microsoft.com/office/drawing/2014/main" id="{6EF16513-7505-4138-94F3-BCDB9A600C89}"/>
              </a:ext>
            </a:extLst>
          </p:cNvPr>
          <p:cNvGrpSpPr>
            <a:grpSpLocks/>
          </p:cNvGrpSpPr>
          <p:nvPr/>
        </p:nvGrpSpPr>
        <p:grpSpPr bwMode="auto">
          <a:xfrm>
            <a:off x="5857875" y="4314825"/>
            <a:ext cx="2301875" cy="660400"/>
            <a:chOff x="5857435" y="4314433"/>
            <a:chExt cx="2302233" cy="660188"/>
          </a:xfrm>
        </p:grpSpPr>
        <p:sp>
          <p:nvSpPr>
            <p:cNvPr id="6" name="Rectangle 5">
              <a:extLst>
                <a:ext uri="{FF2B5EF4-FFF2-40B4-BE49-F238E27FC236}">
                  <a16:creationId xmlns:a16="http://schemas.microsoft.com/office/drawing/2014/main" id="{1BDB263D-9D2A-49A4-B3C9-3DC6B469953D}"/>
                </a:ext>
              </a:extLst>
            </p:cNvPr>
            <p:cNvSpPr/>
            <p:nvPr/>
          </p:nvSpPr>
          <p:spPr>
            <a:xfrm>
              <a:off x="5857435" y="4314433"/>
              <a:ext cx="2302233" cy="369769"/>
            </a:xfrm>
            <a:prstGeom prst="rect">
              <a:avLst/>
            </a:prstGeom>
            <a:solidFill>
              <a:schemeClr val="bg1"/>
            </a:solidFill>
          </p:spPr>
          <p:txBody>
            <a:bodyPr wrap="none">
              <a:spAutoFit/>
            </a:bodyPr>
            <a:lstStyle/>
            <a:p>
              <a:pPr eaLnBrk="1" fontAlgn="auto" hangingPunct="1">
                <a:spcBef>
                  <a:spcPts val="0"/>
                </a:spcBef>
                <a:spcAft>
                  <a:spcPts val="0"/>
                </a:spcAft>
                <a:defRPr/>
              </a:pPr>
              <a:r>
                <a:rPr lang="en-GB" b="1" dirty="0">
                  <a:solidFill>
                    <a:schemeClr val="accent3"/>
                  </a:solidFill>
                  <a:latin typeface="Twinkl" pitchFamily="2" charset="0"/>
                  <a:ea typeface="Calibri" panose="020F0502020204030204" pitchFamily="34" charset="0"/>
                  <a:cs typeface="Times New Roman" panose="02020603050405020304" pitchFamily="18" charset="0"/>
                </a:rPr>
                <a:t>new rulers of Spain</a:t>
              </a:r>
              <a:r>
                <a:rPr lang="en-GB" b="1" dirty="0">
                  <a:latin typeface="Twinkl" pitchFamily="2" charset="0"/>
                  <a:ea typeface="Calibri" panose="020F0502020204030204" pitchFamily="34" charset="0"/>
                  <a:cs typeface="Times New Roman" panose="02020603050405020304" pitchFamily="18" charset="0"/>
                </a:rPr>
                <a:t>.</a:t>
              </a:r>
              <a:endParaRPr lang="en-GB" dirty="0">
                <a:latin typeface="+mn-lt"/>
              </a:endParaRPr>
            </a:p>
          </p:txBody>
        </p:sp>
        <p:sp>
          <p:nvSpPr>
            <p:cNvPr id="15" name="Rectangle 14">
              <a:extLst>
                <a:ext uri="{FF2B5EF4-FFF2-40B4-BE49-F238E27FC236}">
                  <a16:creationId xmlns:a16="http://schemas.microsoft.com/office/drawing/2014/main" id="{330F77E6-0BDA-4163-9627-FF07F10D1370}"/>
                </a:ext>
              </a:extLst>
            </p:cNvPr>
            <p:cNvSpPr/>
            <p:nvPr/>
          </p:nvSpPr>
          <p:spPr>
            <a:xfrm>
              <a:off x="6397269" y="4658810"/>
              <a:ext cx="1157468" cy="315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Who?</a:t>
              </a:r>
            </a:p>
          </p:txBody>
        </p:sp>
      </p:grpSp>
      <p:grpSp>
        <p:nvGrpSpPr>
          <p:cNvPr id="17" name="Group 16">
            <a:extLst>
              <a:ext uri="{FF2B5EF4-FFF2-40B4-BE49-F238E27FC236}">
                <a16:creationId xmlns:a16="http://schemas.microsoft.com/office/drawing/2014/main" id="{0C2ABACD-5E64-415D-BBFA-B9095F78E625}"/>
              </a:ext>
            </a:extLst>
          </p:cNvPr>
          <p:cNvGrpSpPr>
            <a:grpSpLocks/>
          </p:cNvGrpSpPr>
          <p:nvPr/>
        </p:nvGrpSpPr>
        <p:grpSpPr bwMode="auto">
          <a:xfrm>
            <a:off x="1060450" y="3736975"/>
            <a:ext cx="1155700" cy="663575"/>
            <a:chOff x="1059846" y="3736862"/>
            <a:chExt cx="1156600" cy="663830"/>
          </a:xfrm>
        </p:grpSpPr>
        <p:sp>
          <p:nvSpPr>
            <p:cNvPr id="4" name="Rectangle 3">
              <a:extLst>
                <a:ext uri="{FF2B5EF4-FFF2-40B4-BE49-F238E27FC236}">
                  <a16:creationId xmlns:a16="http://schemas.microsoft.com/office/drawing/2014/main" id="{342A1ACE-1DA4-43D7-A635-307207B98B6C}"/>
                </a:ext>
              </a:extLst>
            </p:cNvPr>
            <p:cNvSpPr/>
            <p:nvPr/>
          </p:nvSpPr>
          <p:spPr>
            <a:xfrm>
              <a:off x="1148815" y="4030663"/>
              <a:ext cx="829320" cy="370029"/>
            </a:xfrm>
            <a:prstGeom prst="rect">
              <a:avLst/>
            </a:prstGeom>
            <a:solidFill>
              <a:schemeClr val="bg1"/>
            </a:solidFill>
          </p:spPr>
          <p:txBody>
            <a:bodyPr wrap="none">
              <a:spAutoFit/>
            </a:bodyPr>
            <a:lstStyle/>
            <a:p>
              <a:pPr eaLnBrk="1" fontAlgn="auto" hangingPunct="1">
                <a:spcBef>
                  <a:spcPts val="0"/>
                </a:spcBef>
                <a:spcAft>
                  <a:spcPts val="0"/>
                </a:spcAft>
                <a:defRPr/>
              </a:pPr>
              <a:r>
                <a:rPr lang="en-GB" b="1" dirty="0">
                  <a:solidFill>
                    <a:schemeClr val="accent5"/>
                  </a:solidFill>
                  <a:latin typeface="Twinkl" pitchFamily="2" charset="0"/>
                  <a:ea typeface="Calibri" panose="020F0502020204030204" pitchFamily="34" charset="0"/>
                  <a:cs typeface="Times New Roman" panose="02020603050405020304" pitchFamily="18" charset="0"/>
                </a:rPr>
                <a:t>Today</a:t>
              </a:r>
              <a:endParaRPr lang="en-GB" dirty="0">
                <a:latin typeface="+mn-lt"/>
              </a:endParaRPr>
            </a:p>
          </p:txBody>
        </p:sp>
        <p:sp>
          <p:nvSpPr>
            <p:cNvPr id="10" name="Rectangle 9">
              <a:extLst>
                <a:ext uri="{FF2B5EF4-FFF2-40B4-BE49-F238E27FC236}">
                  <a16:creationId xmlns:a16="http://schemas.microsoft.com/office/drawing/2014/main" id="{34631663-CBE7-4870-B4A1-A1A89FF230DB}"/>
                </a:ext>
              </a:extLst>
            </p:cNvPr>
            <p:cNvSpPr/>
            <p:nvPr/>
          </p:nvSpPr>
          <p:spPr>
            <a:xfrm>
              <a:off x="1059846" y="3736862"/>
              <a:ext cx="1156600" cy="31603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When?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7" grpId="0" animBg="1"/>
      <p:bldP spid="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499</TotalTime>
  <Words>1725</Words>
  <Application>Microsoft Office PowerPoint</Application>
  <PresentationFormat>On-screen Show (4:3)</PresentationFormat>
  <Paragraphs>152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Twinkl</vt:lpstr>
      <vt:lpstr>Arial</vt:lpstr>
      <vt:lpstr>Calibri</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Diary Writing Must…</vt:lpstr>
      <vt:lpstr>Diary Writing Must…</vt:lpstr>
      <vt:lpstr>Find the features</vt:lpstr>
      <vt:lpstr>Find the features</vt:lpstr>
      <vt:lpstr>Write a diary</vt:lpstr>
      <vt:lpstr>Diary Writing Check 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June Hill</cp:lastModifiedBy>
  <cp:revision>50</cp:revision>
  <dcterms:created xsi:type="dcterms:W3CDTF">2018-10-10T14:29:17Z</dcterms:created>
  <dcterms:modified xsi:type="dcterms:W3CDTF">2020-06-13T19:57:10Z</dcterms:modified>
</cp:coreProperties>
</file>